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Default Extension="wav" ContentType="audio/wav"/>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2" r:id="rId2"/>
    <p:sldMasterId id="2147483687" r:id="rId3"/>
    <p:sldMasterId id="2147483691" r:id="rId4"/>
    <p:sldMasterId id="2147483696" r:id="rId5"/>
  </p:sldMasterIdLst>
  <p:notesMasterIdLst>
    <p:notesMasterId r:id="rId74"/>
  </p:notesMasterIdLst>
  <p:sldIdLst>
    <p:sldId id="256" r:id="rId6"/>
    <p:sldId id="262" r:id="rId7"/>
    <p:sldId id="326" r:id="rId8"/>
    <p:sldId id="327" r:id="rId9"/>
    <p:sldId id="328" r:id="rId10"/>
    <p:sldId id="329" r:id="rId11"/>
    <p:sldId id="330" r:id="rId12"/>
    <p:sldId id="331" r:id="rId13"/>
    <p:sldId id="332" r:id="rId14"/>
    <p:sldId id="263" r:id="rId15"/>
    <p:sldId id="264" r:id="rId16"/>
    <p:sldId id="265" r:id="rId17"/>
    <p:sldId id="266" r:id="rId18"/>
    <p:sldId id="267" r:id="rId19"/>
    <p:sldId id="268" r:id="rId20"/>
    <p:sldId id="269" r:id="rId21"/>
    <p:sldId id="283" r:id="rId22"/>
    <p:sldId id="297" r:id="rId23"/>
    <p:sldId id="284" r:id="rId24"/>
    <p:sldId id="298" r:id="rId25"/>
    <p:sldId id="285" r:id="rId26"/>
    <p:sldId id="301" r:id="rId27"/>
    <p:sldId id="288" r:id="rId28"/>
    <p:sldId id="287" r:id="rId29"/>
    <p:sldId id="289" r:id="rId30"/>
    <p:sldId id="290" r:id="rId31"/>
    <p:sldId id="291" r:id="rId32"/>
    <p:sldId id="295" r:id="rId33"/>
    <p:sldId id="292" r:id="rId34"/>
    <p:sldId id="302" r:id="rId35"/>
    <p:sldId id="303" r:id="rId36"/>
    <p:sldId id="293" r:id="rId37"/>
    <p:sldId id="304" r:id="rId38"/>
    <p:sldId id="294" r:id="rId39"/>
    <p:sldId id="305" r:id="rId40"/>
    <p:sldId id="286" r:id="rId41"/>
    <p:sldId id="299" r:id="rId42"/>
    <p:sldId id="273" r:id="rId43"/>
    <p:sldId id="296" r:id="rId44"/>
    <p:sldId id="278" r:id="rId45"/>
    <p:sldId id="279" r:id="rId46"/>
    <p:sldId id="281" r:id="rId47"/>
    <p:sldId id="274" r:id="rId48"/>
    <p:sldId id="306" r:id="rId49"/>
    <p:sldId id="300" r:id="rId50"/>
    <p:sldId id="321" r:id="rId51"/>
    <p:sldId id="320" r:id="rId52"/>
    <p:sldId id="275" r:id="rId53"/>
    <p:sldId id="276" r:id="rId54"/>
    <p:sldId id="307" r:id="rId55"/>
    <p:sldId id="308" r:id="rId56"/>
    <p:sldId id="309" r:id="rId57"/>
    <p:sldId id="310" r:id="rId58"/>
    <p:sldId id="311" r:id="rId59"/>
    <p:sldId id="322" r:id="rId60"/>
    <p:sldId id="313" r:id="rId61"/>
    <p:sldId id="324" r:id="rId62"/>
    <p:sldId id="323" r:id="rId63"/>
    <p:sldId id="315" r:id="rId64"/>
    <p:sldId id="316" r:id="rId65"/>
    <p:sldId id="325" r:id="rId66"/>
    <p:sldId id="334" r:id="rId67"/>
    <p:sldId id="335" r:id="rId68"/>
    <p:sldId id="333" r:id="rId69"/>
    <p:sldId id="336" r:id="rId70"/>
    <p:sldId id="337" r:id="rId71"/>
    <p:sldId id="341" r:id="rId72"/>
    <p:sldId id="339" r:id="rId7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4E1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00" autoAdjust="0"/>
  </p:normalViewPr>
  <p:slideViewPr>
    <p:cSldViewPr>
      <p:cViewPr varScale="1">
        <p:scale>
          <a:sx n="61" d="100"/>
          <a:sy n="61" d="100"/>
        </p:scale>
        <p:origin x="-1404" y="-90"/>
      </p:cViewPr>
      <p:guideLst>
        <p:guide orient="horz" pos="2160"/>
        <p:guide pos="2880"/>
      </p:guideLst>
    </p:cSldViewPr>
  </p:slideViewPr>
  <p:outlineViewPr>
    <p:cViewPr>
      <p:scale>
        <a:sx n="33" d="100"/>
        <a:sy n="33" d="100"/>
      </p:scale>
      <p:origin x="0" y="46392"/>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47DDEE-5EC5-497D-959A-2AEE4F4FE859}" type="datetimeFigureOut">
              <a:rPr lang="zh-CN" altLang="en-US" smtClean="0"/>
              <a:pPr/>
              <a:t>2010-1-20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F186E4-A8DC-4977-8E71-FF7BAB6BA2E2}"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AE66C3-D8DD-4EC7-8B9A-D6202ED05267}" type="slidenum">
              <a:rPr lang="en-US" altLang="zh-CN"/>
              <a:pPr/>
              <a:t>3</a:t>
            </a:fld>
            <a:endParaRPr lang="en-US" altLang="zh-CN"/>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r>
              <a:rPr lang="zh-CN" altLang="en-US"/>
              <a:t>精细化工：农药、涂料、染料，添加剂</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943409-CB89-472A-A08C-96EFF58FAC0E}" type="slidenum">
              <a:rPr lang="en-US" altLang="zh-CN"/>
              <a:pPr/>
              <a:t>4</a:t>
            </a:fld>
            <a:endParaRPr lang="en-US" altLang="zh-CN"/>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r>
              <a:rPr lang="zh-CN" altLang="en-US"/>
              <a:t>精细化工：农药、涂料、染料，添加剂</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A31CE5-173A-4A39-946A-86C0215902EF}" type="slidenum">
              <a:rPr lang="en-US" altLang="zh-CN"/>
              <a:pPr/>
              <a:t>5</a:t>
            </a:fld>
            <a:endParaRPr lang="en-US" altLang="zh-CN"/>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r>
              <a:rPr lang="zh-CN" altLang="en-US"/>
              <a:t>精细化工：农药、涂料、染料，添加剂</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E5F057-04A6-4337-A80F-3961FE24A681}" type="slidenum">
              <a:rPr lang="en-US" altLang="zh-CN"/>
              <a:pPr/>
              <a:t>9</a:t>
            </a:fld>
            <a:endParaRPr lang="en-US" altLang="zh-CN"/>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r>
              <a:rPr lang="zh-CN" altLang="en-US"/>
              <a:t>精细化工：农药、涂料、染料，添加剂</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E677A4-7C99-45B5-97A1-F4F94A6BC72E}" type="slidenum">
              <a:rPr lang="en-US" altLang="zh-CN"/>
              <a:pPr/>
              <a:t>45</a:t>
            </a:fld>
            <a:endParaRPr lang="en-US" altLang="zh-CN"/>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C4E154-6F93-4044-8EE4-181CAAE0C2E3}" type="slidenum">
              <a:rPr lang="en-US" altLang="zh-CN"/>
              <a:pPr/>
              <a:t>46</a:t>
            </a:fld>
            <a:endParaRPr lang="en-US" altLang="zh-CN"/>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8E0E51-EE1F-4F7D-95C2-941288F9B4E2}" type="slidenum">
              <a:rPr lang="en-US" altLang="zh-CN"/>
              <a:pPr/>
              <a:t>47</a:t>
            </a:fld>
            <a:endParaRPr lang="en-US" altLang="zh-CN"/>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0A6AC8-DC89-406E-B839-D775D9B5A368}" type="slidenum">
              <a:rPr lang="zh-CN" altLang="en-US"/>
              <a:pPr/>
              <a:t>57</a:t>
            </a:fld>
            <a:endParaRPr lang="en-US" altLang="zh-CN"/>
          </a:p>
        </p:txBody>
      </p:sp>
      <p:sp>
        <p:nvSpPr>
          <p:cNvPr id="455682" name="Rectangle 2"/>
          <p:cNvSpPr>
            <a:spLocks noGrp="1" noRot="1" noChangeAspect="1" noChangeArrowheads="1" noTextEdit="1"/>
          </p:cNvSpPr>
          <p:nvPr>
            <p:ph type="sldImg"/>
          </p:nvPr>
        </p:nvSpPr>
        <p:spPr>
          <a:ln/>
        </p:spPr>
      </p:sp>
      <p:sp>
        <p:nvSpPr>
          <p:cNvPr id="455683" name="Rectangle 3"/>
          <p:cNvSpPr>
            <a:spLocks noGrp="1" noChangeArrowheads="1"/>
          </p:cNvSpPr>
          <p:nvPr>
            <p:ph type="body" idx="1"/>
          </p:nvPr>
        </p:nvSpPr>
        <p:spPr>
          <a:xfrm>
            <a:off x="685480" y="4344135"/>
            <a:ext cx="5487041" cy="4114800"/>
          </a:xfrm>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2.wav"/></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5"/>
          <p:cNvSpPr>
            <a:spLocks noGrp="1" noChangeArrowheads="1"/>
          </p:cNvSpPr>
          <p:nvPr>
            <p:ph type="ftr" sz="quarter" idx="10"/>
          </p:nvPr>
        </p:nvSpPr>
        <p:spPr/>
        <p:txBody>
          <a:bodyPr/>
          <a:lstStyle>
            <a:lvl1pPr>
              <a:defRPr/>
            </a:lvl1pPr>
          </a:lstStyle>
          <a:p>
            <a:endParaRPr lang="zh-CN" altLang="en-US"/>
          </a:p>
        </p:txBody>
      </p:sp>
      <p:sp>
        <p:nvSpPr>
          <p:cNvPr id="5" name="Rectangle 6"/>
          <p:cNvSpPr>
            <a:spLocks noGrp="1" noChangeArrowheads="1"/>
          </p:cNvSpPr>
          <p:nvPr>
            <p:ph type="sldNum" sz="quarter" idx="11"/>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_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428596" y="1928802"/>
            <a:ext cx="8286808" cy="3714776"/>
          </a:xfrm>
        </p:spPr>
        <p:txBody>
          <a:bodyPr/>
          <a:lstStyle>
            <a:lvl1pPr marL="0" indent="0" algn="l">
              <a:buNone/>
              <a:defRPr sz="24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dirty="0"/>
          </a:p>
        </p:txBody>
      </p:sp>
      <p:sp>
        <p:nvSpPr>
          <p:cNvPr id="4" name="Rectangle 5"/>
          <p:cNvSpPr>
            <a:spLocks noGrp="1" noChangeArrowheads="1"/>
          </p:cNvSpPr>
          <p:nvPr>
            <p:ph type="ftr" sz="quarter" idx="10"/>
          </p:nvPr>
        </p:nvSpPr>
        <p:spPr/>
        <p:txBody>
          <a:bodyPr/>
          <a:lstStyle>
            <a:lvl1pPr>
              <a:defRPr/>
            </a:lvl1pPr>
          </a:lstStyle>
          <a:p>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2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cSld name="3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cSld name="4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6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cSld name="7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8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9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0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1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2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3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4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5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6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7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3004A140-CBBA-4914-B9F5-190F8A548493}" type="datetimeFigureOut">
              <a:rPr lang="zh-CN" altLang="en-US" smtClean="0"/>
              <a:pPr/>
              <a:t>2010-1-20</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ea typeface="+mn-ea"/>
              </a:defRPr>
            </a:lvl1pPr>
          </a:lstStyle>
          <a:p>
            <a:fld id="{F269ACE2-1553-4E96-B58B-A8950B43F898}" type="slidenum">
              <a:rPr lang="zh-CN" altLang="en-US" smtClean="0"/>
              <a:pPr/>
              <a:t>‹#›</a:t>
            </a:fld>
            <a:endParaRPr lang="zh-CN" alt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428596" y="1928802"/>
            <a:ext cx="8286808" cy="3714776"/>
          </a:xfrm>
        </p:spPr>
        <p:txBody>
          <a:bodyPr/>
          <a:lstStyle>
            <a:lvl1pPr marL="0" indent="0" algn="l">
              <a:buNone/>
              <a:defRPr sz="24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dirty="0"/>
          </a:p>
        </p:txBody>
      </p:sp>
      <p:sp>
        <p:nvSpPr>
          <p:cNvPr id="4" name="Rectangle 5"/>
          <p:cNvSpPr>
            <a:spLocks noGrp="1" noChangeArrowheads="1"/>
          </p:cNvSpPr>
          <p:nvPr>
            <p:ph type="ftr" sz="quarter" idx="10"/>
          </p:nvPr>
        </p:nvSpPr>
        <p:spPr/>
        <p:txBody>
          <a:bodyPr/>
          <a:lstStyle>
            <a:lvl1pPr>
              <a:defRPr/>
            </a:lvl1pPr>
          </a:lstStyle>
          <a:p>
            <a:pPr>
              <a:defRPr/>
            </a:pPr>
            <a:endParaRPr lang="zh-CN" alt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xfrm>
            <a:off x="6553200" y="6245225"/>
            <a:ext cx="2133600" cy="476250"/>
          </a:xfrm>
        </p:spPr>
        <p:txBody>
          <a:bodyPr/>
          <a:lstStyle>
            <a:lvl1pPr>
              <a:defRPr/>
            </a:lvl1pPr>
          </a:lstStyle>
          <a:p>
            <a:pPr>
              <a:defRPr/>
            </a:pPr>
            <a:fld id="{A0AAE14C-2A50-4B87-B602-CA61A4FA31EB}" type="slidenum">
              <a:rPr lang="zh-CN" altLang="en-US"/>
              <a:pPr>
                <a:defRPr/>
              </a:pPr>
              <a:t>‹#›</a:t>
            </a:fld>
            <a:endParaRPr lang="zh-CN" alt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0034" y="1785927"/>
            <a:ext cx="8072494" cy="378621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838200" y="6245225"/>
            <a:ext cx="1901825" cy="476250"/>
          </a:xfrm>
        </p:spPr>
        <p:txBody>
          <a:bodyPr/>
          <a:lstStyle>
            <a:lvl1pPr>
              <a:defRPr/>
            </a:lvl1pPr>
          </a:lstStyle>
          <a:p>
            <a:pPr>
              <a:defRPr/>
            </a:pPr>
            <a:endParaRPr lang="en-US" altLang="zh-CN"/>
          </a:p>
        </p:txBody>
      </p:sp>
      <p:sp>
        <p:nvSpPr>
          <p:cNvPr id="4" name="页脚占位符 3"/>
          <p:cNvSpPr>
            <a:spLocks noGrp="1"/>
          </p:cNvSpPr>
          <p:nvPr>
            <p:ph type="ftr" sz="quarter" idx="11"/>
          </p:nvPr>
        </p:nvSpPr>
        <p:spPr>
          <a:xfrm>
            <a:off x="3429000" y="6245225"/>
            <a:ext cx="2895600" cy="476250"/>
          </a:xfrm>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a:xfrm>
            <a:off x="6937375" y="6245225"/>
            <a:ext cx="1901825" cy="476250"/>
          </a:xfrm>
        </p:spPr>
        <p:txBody>
          <a:bodyPr/>
          <a:lstStyle>
            <a:lvl1pPr>
              <a:defRPr/>
            </a:lvl1pPr>
          </a:lstStyle>
          <a:p>
            <a:pPr>
              <a:defRPr/>
            </a:pPr>
            <a:fld id="{57E4F3C3-2059-4190-9112-273F4A3BA38B}" type="slidenum">
              <a:rPr lang="en-US" altLang="zh-CN"/>
              <a:pPr>
                <a:defRPr/>
              </a:pPr>
              <a:t>‹#›</a:t>
            </a:fld>
            <a:endParaRPr lang="en-US" altLang="zh-CN"/>
          </a:p>
        </p:txBody>
      </p:sp>
    </p:spTree>
  </p:cSld>
  <p:clrMapOvr>
    <a:masterClrMapping/>
  </p:clrMapOvr>
  <p:transition spd="slow">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5"/>
          <p:cNvSpPr>
            <a:spLocks noGrp="1" noChangeArrowheads="1"/>
          </p:cNvSpPr>
          <p:nvPr>
            <p:ph type="ftr" sz="quarter" idx="10"/>
          </p:nvPr>
        </p:nvSpPr>
        <p:spPr/>
        <p:txBody>
          <a:bodyPr/>
          <a:lstStyle>
            <a:lvl1pPr>
              <a:defRPr/>
            </a:lvl1pPr>
          </a:lstStyle>
          <a:p>
            <a:pPr>
              <a:defRPr/>
            </a:pPr>
            <a:endParaRPr lang="zh-CN" altLang="en-US"/>
          </a:p>
        </p:txBody>
      </p:sp>
      <p:sp>
        <p:nvSpPr>
          <p:cNvPr id="5" name="Rectangle 6"/>
          <p:cNvSpPr>
            <a:spLocks noGrp="1" noChangeArrowheads="1"/>
          </p:cNvSpPr>
          <p:nvPr>
            <p:ph type="sldNum" sz="quarter" idx="11"/>
          </p:nvPr>
        </p:nvSpPr>
        <p:spPr>
          <a:xfrm>
            <a:off x="6553200" y="6245225"/>
            <a:ext cx="2133600" cy="476250"/>
          </a:xfrm>
        </p:spPr>
        <p:txBody>
          <a:bodyPr/>
          <a:lstStyle>
            <a:lvl1pPr>
              <a:defRPr/>
            </a:lvl1pPr>
          </a:lstStyle>
          <a:p>
            <a:pPr>
              <a:defRPr/>
            </a:pPr>
            <a:fld id="{8E1DD855-A7E0-49FD-B3EE-559E459AE919}" type="slidenum">
              <a:rPr lang="zh-CN" altLang="en-US"/>
              <a:pPr>
                <a:defRPr/>
              </a:pPr>
              <a:t>‹#›</a:t>
            </a:fld>
            <a:endParaRPr lang="zh-CN" alt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428596" y="1928802"/>
            <a:ext cx="8286808" cy="3714776"/>
          </a:xfrm>
        </p:spPr>
        <p:txBody>
          <a:bodyPr/>
          <a:lstStyle>
            <a:lvl1pPr marL="0" indent="0" algn="l">
              <a:buNone/>
              <a:defRPr sz="24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dirty="0"/>
          </a:p>
        </p:txBody>
      </p:sp>
      <p:sp>
        <p:nvSpPr>
          <p:cNvPr id="4" name="Rectangle 5"/>
          <p:cNvSpPr>
            <a:spLocks noGrp="1" noChangeArrowheads="1"/>
          </p:cNvSpPr>
          <p:nvPr>
            <p:ph type="ftr" sz="quarter" idx="10"/>
          </p:nvPr>
        </p:nvSpPr>
        <p:spPr/>
        <p:txBody>
          <a:bodyPr/>
          <a:lstStyle>
            <a:lvl1pPr>
              <a:defRPr/>
            </a:lvl1pPr>
          </a:lstStyle>
          <a:p>
            <a:pPr>
              <a:defRPr/>
            </a:pPr>
            <a:endParaRPr lang="zh-CN" alt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xfrm>
            <a:off x="6553200" y="6245225"/>
            <a:ext cx="2133600" cy="476250"/>
          </a:xfrm>
        </p:spPr>
        <p:txBody>
          <a:bodyPr/>
          <a:lstStyle>
            <a:lvl1pPr>
              <a:defRPr/>
            </a:lvl1pPr>
          </a:lstStyle>
          <a:p>
            <a:pPr>
              <a:defRPr/>
            </a:pPr>
            <a:fld id="{1EC65A93-F401-4D86-8BC1-038097B76DBC}" type="slidenum">
              <a:rPr lang="zh-CN" altLang="en-US"/>
              <a:pPr>
                <a:defRPr/>
              </a:pPr>
              <a:t>‹#›</a:t>
            </a:fld>
            <a:endParaRPr lang="zh-CN" altLang="en-U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0034" y="1785927"/>
            <a:ext cx="8072494" cy="378621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838200" y="6245225"/>
            <a:ext cx="1901825" cy="476250"/>
          </a:xfrm>
        </p:spPr>
        <p:txBody>
          <a:bodyPr/>
          <a:lstStyle>
            <a:lvl1pPr>
              <a:defRPr/>
            </a:lvl1pPr>
          </a:lstStyle>
          <a:p>
            <a:pPr>
              <a:defRPr/>
            </a:pPr>
            <a:endParaRPr lang="en-US" altLang="zh-CN"/>
          </a:p>
        </p:txBody>
      </p:sp>
      <p:sp>
        <p:nvSpPr>
          <p:cNvPr id="4" name="页脚占位符 3"/>
          <p:cNvSpPr>
            <a:spLocks noGrp="1"/>
          </p:cNvSpPr>
          <p:nvPr>
            <p:ph type="ftr" sz="quarter" idx="11"/>
          </p:nvPr>
        </p:nvSpPr>
        <p:spPr>
          <a:xfrm>
            <a:off x="3429000" y="6245225"/>
            <a:ext cx="2895600" cy="476250"/>
          </a:xfrm>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a:xfrm>
            <a:off x="6937375" y="6245225"/>
            <a:ext cx="1901825" cy="476250"/>
          </a:xfrm>
        </p:spPr>
        <p:txBody>
          <a:bodyPr/>
          <a:lstStyle>
            <a:lvl1pPr>
              <a:defRPr/>
            </a:lvl1pPr>
          </a:lstStyle>
          <a:p>
            <a:pPr>
              <a:defRPr/>
            </a:pPr>
            <a:fld id="{CB6D5D96-8D1C-4725-AD8F-5CEBF3536056}" type="slidenum">
              <a:rPr lang="en-US" altLang="zh-CN"/>
              <a:pPr>
                <a:defRPr/>
              </a:pPr>
              <a:t>‹#›</a:t>
            </a:fld>
            <a:endParaRPr lang="en-US" altLang="zh-CN"/>
          </a:p>
        </p:txBody>
      </p:sp>
    </p:spTree>
  </p:cSld>
  <p:clrMapOvr>
    <a:masterClrMapping/>
  </p:clrMapOvr>
  <p:transition spd="slow">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428596" y="1928802"/>
            <a:ext cx="8286808" cy="3714776"/>
          </a:xfrm>
        </p:spPr>
        <p:txBody>
          <a:bodyPr/>
          <a:lstStyle>
            <a:lvl1pPr marL="0" indent="0" algn="l">
              <a:buNone/>
              <a:defRPr sz="24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dirty="0"/>
          </a:p>
        </p:txBody>
      </p:sp>
      <p:sp>
        <p:nvSpPr>
          <p:cNvPr id="4" name="Rectangle 5"/>
          <p:cNvSpPr>
            <a:spLocks noGrp="1" noChangeArrowheads="1"/>
          </p:cNvSpPr>
          <p:nvPr>
            <p:ph type="ftr" sz="quarter" idx="10"/>
          </p:nvPr>
        </p:nvSpPr>
        <p:spPr/>
        <p:txBody>
          <a:bodyPr/>
          <a:lstStyle>
            <a:lvl1pPr>
              <a:defRPr/>
            </a:lvl1pPr>
          </a:lstStyle>
          <a:p>
            <a:pPr>
              <a:defRPr/>
            </a:pPr>
            <a:endParaRPr lang="zh-CN" alt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xfrm>
            <a:off x="6553200" y="6245225"/>
            <a:ext cx="2133600" cy="476250"/>
          </a:xfrm>
        </p:spPr>
        <p:txBody>
          <a:bodyPr/>
          <a:lstStyle>
            <a:lvl1pPr>
              <a:defRPr/>
            </a:lvl1pPr>
          </a:lstStyle>
          <a:p>
            <a:pPr>
              <a:defRPr/>
            </a:pPr>
            <a:fld id="{B4787D68-38E1-464A-892A-B39D909B4BA4}" type="slidenum">
              <a:rPr lang="zh-CN" altLang="en-US"/>
              <a:pPr>
                <a:defRPr/>
              </a:pPr>
              <a:t>‹#›</a:t>
            </a:fld>
            <a:endParaRPr lang="zh-CN" alt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0034" y="1785927"/>
            <a:ext cx="8072494" cy="378621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838200" y="6245225"/>
            <a:ext cx="1901825" cy="476250"/>
          </a:xfrm>
        </p:spPr>
        <p:txBody>
          <a:bodyPr/>
          <a:lstStyle>
            <a:lvl1pPr>
              <a:defRPr/>
            </a:lvl1pPr>
          </a:lstStyle>
          <a:p>
            <a:pPr>
              <a:defRPr/>
            </a:pPr>
            <a:endParaRPr lang="en-US" altLang="zh-CN"/>
          </a:p>
        </p:txBody>
      </p:sp>
      <p:sp>
        <p:nvSpPr>
          <p:cNvPr id="4" name="页脚占位符 3"/>
          <p:cNvSpPr>
            <a:spLocks noGrp="1"/>
          </p:cNvSpPr>
          <p:nvPr>
            <p:ph type="ftr" sz="quarter" idx="11"/>
          </p:nvPr>
        </p:nvSpPr>
        <p:spPr>
          <a:xfrm>
            <a:off x="3429000" y="6245225"/>
            <a:ext cx="2895600" cy="476250"/>
          </a:xfrm>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a:xfrm>
            <a:off x="6937375" y="6245225"/>
            <a:ext cx="1901825" cy="476250"/>
          </a:xfrm>
        </p:spPr>
        <p:txBody>
          <a:bodyPr/>
          <a:lstStyle>
            <a:lvl1pPr>
              <a:defRPr/>
            </a:lvl1pPr>
          </a:lstStyle>
          <a:p>
            <a:pPr>
              <a:defRPr/>
            </a:pPr>
            <a:fld id="{220913F3-7F3A-4422-A0F9-FA1916B7DC3A}" type="slidenum">
              <a:rPr lang="en-US" altLang="zh-CN"/>
              <a:pPr>
                <a:defRPr/>
              </a:pPr>
              <a:t>‹#›</a:t>
            </a:fld>
            <a:endParaRPr lang="en-US" altLang="zh-CN"/>
          </a:p>
        </p:txBody>
      </p:sp>
    </p:spTree>
  </p:cSld>
  <p:clrMapOvr>
    <a:masterClrMapping/>
  </p:clrMapOvr>
  <p:transition spd="slow">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5"/>
          <p:cNvSpPr>
            <a:spLocks noGrp="1" noChangeArrowheads="1"/>
          </p:cNvSpPr>
          <p:nvPr>
            <p:ph type="ftr" sz="quarter" idx="10"/>
          </p:nvPr>
        </p:nvSpPr>
        <p:spPr/>
        <p:txBody>
          <a:bodyPr/>
          <a:lstStyle>
            <a:lvl1pPr>
              <a:defRPr/>
            </a:lvl1pPr>
          </a:lstStyle>
          <a:p>
            <a:pPr>
              <a:defRPr/>
            </a:pPr>
            <a:endParaRPr lang="zh-CN" altLang="en-US"/>
          </a:p>
        </p:txBody>
      </p:sp>
      <p:sp>
        <p:nvSpPr>
          <p:cNvPr id="5" name="Rectangle 6"/>
          <p:cNvSpPr>
            <a:spLocks noGrp="1" noChangeArrowheads="1"/>
          </p:cNvSpPr>
          <p:nvPr>
            <p:ph type="sldNum" sz="quarter" idx="11"/>
          </p:nvPr>
        </p:nvSpPr>
        <p:spPr>
          <a:xfrm>
            <a:off x="6553200" y="6245225"/>
            <a:ext cx="2133600" cy="476250"/>
          </a:xfrm>
        </p:spPr>
        <p:txBody>
          <a:bodyPr/>
          <a:lstStyle>
            <a:lvl1pPr>
              <a:defRPr/>
            </a:lvl1pPr>
          </a:lstStyle>
          <a:p>
            <a:pPr>
              <a:defRPr/>
            </a:pPr>
            <a:fld id="{EA56374F-71EA-4119-AA13-482FA12E23E6}" type="slidenum">
              <a:rPr lang="zh-CN" altLang="en-US"/>
              <a:pPr>
                <a:defRPr/>
              </a:pPr>
              <a:t>‹#›</a:t>
            </a:fld>
            <a:endParaRPr lang="zh-CN" altLang="en-US"/>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428596" y="1928802"/>
            <a:ext cx="8286808" cy="3714776"/>
          </a:xfrm>
        </p:spPr>
        <p:txBody>
          <a:bodyPr/>
          <a:lstStyle>
            <a:lvl1pPr marL="0" indent="0" algn="l">
              <a:buNone/>
              <a:defRPr sz="24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dirty="0"/>
          </a:p>
        </p:txBody>
      </p:sp>
      <p:sp>
        <p:nvSpPr>
          <p:cNvPr id="4" name="Rectangle 5"/>
          <p:cNvSpPr>
            <a:spLocks noGrp="1" noChangeArrowheads="1"/>
          </p:cNvSpPr>
          <p:nvPr>
            <p:ph type="ftr" sz="quarter" idx="10"/>
          </p:nvPr>
        </p:nvSpPr>
        <p:spPr/>
        <p:txBody>
          <a:bodyPr/>
          <a:lstStyle>
            <a:lvl1pPr>
              <a:defRPr/>
            </a:lvl1pPr>
          </a:lstStyle>
          <a:p>
            <a:pPr>
              <a:defRPr/>
            </a:pPr>
            <a:endParaRPr lang="zh-CN" altLang="en-US"/>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xfrm>
            <a:off x="6553200" y="6245225"/>
            <a:ext cx="2133600" cy="476250"/>
          </a:xfrm>
        </p:spPr>
        <p:txBody>
          <a:bodyPr/>
          <a:lstStyle>
            <a:lvl1pPr>
              <a:defRPr/>
            </a:lvl1pPr>
          </a:lstStyle>
          <a:p>
            <a:pPr>
              <a:defRPr/>
            </a:pPr>
            <a:fld id="{1D860CF6-6327-4116-8B26-C93B3C2997AA}" type="slidenum">
              <a:rPr lang="zh-CN" altLang="en-US"/>
              <a:pPr>
                <a:defRPr/>
              </a:pPr>
              <a:t>‹#›</a:t>
            </a:fld>
            <a:endParaRPr lang="zh-CN" alt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0034" y="1785927"/>
            <a:ext cx="8072494" cy="378621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838200" y="6245225"/>
            <a:ext cx="1901825" cy="476250"/>
          </a:xfrm>
        </p:spPr>
        <p:txBody>
          <a:bodyPr/>
          <a:lstStyle>
            <a:lvl1pPr>
              <a:defRPr/>
            </a:lvl1pPr>
          </a:lstStyle>
          <a:p>
            <a:pPr>
              <a:defRPr/>
            </a:pPr>
            <a:endParaRPr lang="en-US" altLang="zh-CN"/>
          </a:p>
        </p:txBody>
      </p:sp>
      <p:sp>
        <p:nvSpPr>
          <p:cNvPr id="4" name="页脚占位符 3"/>
          <p:cNvSpPr>
            <a:spLocks noGrp="1"/>
          </p:cNvSpPr>
          <p:nvPr>
            <p:ph type="ftr" sz="quarter" idx="11"/>
          </p:nvPr>
        </p:nvSpPr>
        <p:spPr>
          <a:xfrm>
            <a:off x="3429000" y="6245225"/>
            <a:ext cx="2895600" cy="476250"/>
          </a:xfrm>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a:xfrm>
            <a:off x="6937375" y="6245225"/>
            <a:ext cx="1901825" cy="476250"/>
          </a:xfrm>
        </p:spPr>
        <p:txBody>
          <a:bodyPr/>
          <a:lstStyle>
            <a:lvl1pPr>
              <a:defRPr/>
            </a:lvl1pPr>
          </a:lstStyle>
          <a:p>
            <a:pPr>
              <a:defRPr/>
            </a:pPr>
            <a:fld id="{E8D63000-A9D9-4F0C-8BF8-647F62F22921}" type="slidenum">
              <a:rPr lang="en-US" altLang="zh-CN"/>
              <a:pPr>
                <a:defRPr/>
              </a:pPr>
              <a:t>‹#›</a:t>
            </a:fld>
            <a:endParaRPr lang="en-US" altLang="zh-CN"/>
          </a:p>
        </p:txBody>
      </p:sp>
    </p:spTree>
  </p:cSld>
  <p:clrMapOvr>
    <a:masterClrMapping/>
  </p:clrMapOvr>
  <p:transition spd="slow">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5"/>
          <p:cNvSpPr>
            <a:spLocks noGrp="1" noChangeArrowheads="1"/>
          </p:cNvSpPr>
          <p:nvPr>
            <p:ph type="ftr" sz="quarter" idx="10"/>
          </p:nvPr>
        </p:nvSpPr>
        <p:spPr/>
        <p:txBody>
          <a:bodyPr/>
          <a:lstStyle>
            <a:lvl1pPr>
              <a:defRPr/>
            </a:lvl1pPr>
          </a:lstStyle>
          <a:p>
            <a:pPr>
              <a:defRPr/>
            </a:pPr>
            <a:endParaRPr lang="zh-CN" altLang="en-US"/>
          </a:p>
        </p:txBody>
      </p:sp>
      <p:sp>
        <p:nvSpPr>
          <p:cNvPr id="5" name="Rectangle 6"/>
          <p:cNvSpPr>
            <a:spLocks noGrp="1" noChangeArrowheads="1"/>
          </p:cNvSpPr>
          <p:nvPr>
            <p:ph type="sldNum" sz="quarter" idx="11"/>
          </p:nvPr>
        </p:nvSpPr>
        <p:spPr>
          <a:xfrm>
            <a:off x="6553200" y="6245225"/>
            <a:ext cx="2133600" cy="476250"/>
          </a:xfrm>
        </p:spPr>
        <p:txBody>
          <a:bodyPr/>
          <a:lstStyle>
            <a:lvl1pPr>
              <a:defRPr/>
            </a:lvl1pPr>
          </a:lstStyle>
          <a:p>
            <a:pPr>
              <a:defRPr/>
            </a:pPr>
            <a:fld id="{98F7FAD0-FBEE-48FF-AD4B-3E6BA3086E6A}" type="slidenum">
              <a:rPr lang="zh-CN" altLang="en-US"/>
              <a:pPr>
                <a:defRPr/>
              </a:pPr>
              <a:t>‹#›</a:t>
            </a:fld>
            <a:endParaRPr lang="zh-CN" altLang="en-US"/>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15"/>
          <p:cNvSpPr>
            <a:spLocks noGrp="1"/>
          </p:cNvSpPr>
          <p:nvPr>
            <p:ph type="sldNum" sz="quarter" idx="12"/>
          </p:nvPr>
        </p:nvSpPr>
        <p:spPr/>
        <p:txBody>
          <a:bodyPr/>
          <a:lstStyle>
            <a:lvl1pPr>
              <a:defRPr/>
            </a:lvl1pPr>
          </a:lstStyle>
          <a:p>
            <a:pPr>
              <a:defRPr/>
            </a:pPr>
            <a:fld id="{77B934C3-E67C-4133-9EC8-7FC5F0C5A5F0}" type="slidenum">
              <a:rPr lang="zh-CN" altLang="en-US"/>
              <a:pPr>
                <a:defRPr/>
              </a:pPr>
              <a:t>‹#›</a:t>
            </a:fld>
            <a:endParaRPr lang="zh-CN" altLang="en-US"/>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8_标题和内容">
    <p:spTree>
      <p:nvGrpSpPr>
        <p:cNvPr id="1" name=""/>
        <p:cNvGrpSpPr/>
        <p:nvPr/>
      </p:nvGrpSpPr>
      <p:grpSpPr>
        <a:xfrm>
          <a:off x="0" y="0"/>
          <a:ext cx="0" cy="0"/>
          <a:chOff x="0" y="0"/>
          <a:chExt cx="0" cy="0"/>
        </a:xfrm>
      </p:grpSpPr>
      <p:sp>
        <p:nvSpPr>
          <p:cNvPr id="4" name="TextBox 3"/>
          <p:cNvSpPr txBox="1"/>
          <p:nvPr/>
        </p:nvSpPr>
        <p:spPr>
          <a:xfrm>
            <a:off x="428596" y="1500174"/>
            <a:ext cx="4929222" cy="107722"/>
          </a:xfrm>
          <a:prstGeom prst="rect">
            <a:avLst/>
          </a:prstGeom>
          <a:solidFill>
            <a:srgbClr val="FFC000"/>
          </a:solidFill>
          <a:effectLst>
            <a:innerShdw blurRad="63500" dist="50800" dir="2700000">
              <a:prstClr val="black">
                <a:alpha val="50000"/>
              </a:prstClr>
            </a:innerShdw>
            <a:softEdge rad="12700"/>
          </a:effectLst>
        </p:spPr>
        <p:txBody>
          <a:bodyPr>
            <a:spAutoFit/>
          </a:bodyPr>
          <a:lstStyle/>
          <a:p>
            <a:pPr fontAlgn="auto">
              <a:spcBef>
                <a:spcPts val="0"/>
              </a:spcBef>
              <a:spcAft>
                <a:spcPts val="0"/>
              </a:spcAft>
              <a:defRPr/>
            </a:pPr>
            <a:endParaRPr lang="zh-CN" altLang="en-US" sz="100" dirty="0">
              <a:latin typeface="+mn-lt"/>
              <a:ea typeface="宋体" charset="-122"/>
            </a:endParaRPr>
          </a:p>
        </p:txBody>
      </p:sp>
      <p:sp>
        <p:nvSpPr>
          <p:cNvPr id="2" name="标题 1"/>
          <p:cNvSpPr>
            <a:spLocks noGrp="1"/>
          </p:cNvSpPr>
          <p:nvPr>
            <p:ph type="title"/>
          </p:nvPr>
        </p:nvSpPr>
        <p:spPr>
          <a:xfrm>
            <a:off x="1500166" y="500042"/>
            <a:ext cx="7186634" cy="989034"/>
          </a:xfrm>
        </p:spPr>
        <p:txBody>
          <a:bodyPr/>
          <a:lstStyle>
            <a:lvl1pPr>
              <a:defRPr sz="5400" b="1">
                <a:solidFill>
                  <a:schemeClr val="accent2"/>
                </a:solidFill>
              </a:defRPr>
            </a:lvl1pPr>
          </a:lstStyle>
          <a:p>
            <a:r>
              <a:rPr lang="zh-CN" altLang="en-US" smtClean="0"/>
              <a:t>单击此处编辑母版标题样式</a:t>
            </a:r>
            <a:endParaRPr lang="zh-CN" altLang="en-US" dirty="0"/>
          </a:p>
        </p:txBody>
      </p:sp>
      <p:sp>
        <p:nvSpPr>
          <p:cNvPr id="3" name="内容占位符 2"/>
          <p:cNvSpPr>
            <a:spLocks noGrp="1"/>
          </p:cNvSpPr>
          <p:nvPr>
            <p:ph idx="1"/>
          </p:nvPr>
        </p:nvSpPr>
        <p:spPr>
          <a:xfrm>
            <a:off x="457200" y="1831995"/>
            <a:ext cx="8229600" cy="4525963"/>
          </a:xfrm>
        </p:spPr>
        <p:txBody>
          <a:bodyPr/>
          <a:lstStyle>
            <a:lvl1pPr>
              <a:defRPr sz="4000" b="1">
                <a:solidFill>
                  <a:srgbClr val="002060"/>
                </a:solidFill>
              </a:defRPr>
            </a:lvl1pPr>
            <a:lvl2pPr>
              <a:defRPr sz="2400" b="1"/>
            </a:lvl2pPr>
            <a:lvl3pPr>
              <a:defRPr sz="2000" b="1">
                <a:solidFill>
                  <a:srgbClr val="0070C0"/>
                </a:solidFill>
              </a:defRPr>
            </a:lvl3pPr>
            <a:lvl4pPr>
              <a:defRPr sz="1800" b="1">
                <a:solidFill>
                  <a:srgbClr val="7030A0"/>
                </a:solidFill>
              </a:defRPr>
            </a:lvl4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Rectangle 4"/>
          <p:cNvSpPr>
            <a:spLocks noGrp="1" noChangeArrowheads="1"/>
          </p:cNvSpPr>
          <p:nvPr>
            <p:ph type="dt" sz="half" idx="10"/>
          </p:nvPr>
        </p:nvSpPr>
        <p:spPr/>
        <p:txBody>
          <a:bodyPr/>
          <a:lstStyle>
            <a:lvl1pPr>
              <a:defRPr/>
            </a:lvl1pPr>
          </a:lstStyle>
          <a:p>
            <a:pPr>
              <a:defRPr/>
            </a:pPr>
            <a:fld id="{89F1BEA8-A667-4D52-8DE2-CD7EBD818365}" type="datetimeFigureOut">
              <a:rPr lang="zh-CN" altLang="en-US"/>
              <a:pPr>
                <a:defRPr/>
              </a:pPr>
              <a:t>2010-1-20</a:t>
            </a:fld>
            <a:endParaRPr lang="zh-CN" altLang="en-US"/>
          </a:p>
        </p:txBody>
      </p:sp>
      <p:sp>
        <p:nvSpPr>
          <p:cNvPr id="6" name="Rectangle 5"/>
          <p:cNvSpPr>
            <a:spLocks noGrp="1" noChangeArrowheads="1"/>
          </p:cNvSpPr>
          <p:nvPr>
            <p:ph type="ftr" sz="quarter" idx="11"/>
          </p:nvPr>
        </p:nvSpPr>
        <p:spPr/>
        <p:txBody>
          <a:bodyPr/>
          <a:lstStyle>
            <a:lvl1pPr>
              <a:defRPr/>
            </a:lvl1pPr>
          </a:lstStyle>
          <a:p>
            <a:pPr>
              <a:defRPr/>
            </a:pPr>
            <a:endParaRPr lang="zh-CN" altLang="en-US"/>
          </a:p>
        </p:txBody>
      </p:sp>
      <p:sp>
        <p:nvSpPr>
          <p:cNvPr id="7" name="Rectangle 6"/>
          <p:cNvSpPr>
            <a:spLocks noGrp="1" noChangeArrowheads="1"/>
          </p:cNvSpPr>
          <p:nvPr>
            <p:ph type="sldNum" sz="quarter" idx="12"/>
          </p:nvPr>
        </p:nvSpPr>
        <p:spPr/>
        <p:txBody>
          <a:bodyPr/>
          <a:lstStyle>
            <a:lvl1pPr>
              <a:defRPr/>
            </a:lvl1pPr>
          </a:lstStyle>
          <a:p>
            <a:pPr>
              <a:defRPr/>
            </a:pPr>
            <a:fld id="{28F82BAA-E23C-4518-90E7-700879BC7841}" type="slidenum">
              <a:rPr lang="zh-CN" altLang="en-US"/>
              <a:pPr>
                <a:defRPr/>
              </a:pPr>
              <a:t>‹#›</a:t>
            </a:fld>
            <a:endParaRPr lang="zh-CN" altLang="en-US"/>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1150938" y="214313"/>
            <a:ext cx="7793037" cy="1462087"/>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182688" y="2017713"/>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5145088" y="2017713"/>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5145088" y="4151313"/>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1162050" y="6243638"/>
            <a:ext cx="1905000" cy="457200"/>
          </a:xfrm>
        </p:spPr>
        <p:txBody>
          <a:bodyPr/>
          <a:lstStyle>
            <a:lvl1pPr>
              <a:defRPr/>
            </a:lvl1pPr>
          </a:lstStyle>
          <a:p>
            <a:pPr>
              <a:defRPr/>
            </a:pPr>
            <a:endParaRPr lang="en-US" altLang="zh-CN"/>
          </a:p>
        </p:txBody>
      </p:sp>
      <p:sp>
        <p:nvSpPr>
          <p:cNvPr id="7" name="页脚占位符 6"/>
          <p:cNvSpPr>
            <a:spLocks noGrp="1"/>
          </p:cNvSpPr>
          <p:nvPr>
            <p:ph type="ftr" sz="quarter" idx="11"/>
          </p:nvPr>
        </p:nvSpPr>
        <p:spPr>
          <a:xfrm>
            <a:off x="3657600" y="6243638"/>
            <a:ext cx="2895600" cy="457200"/>
          </a:xfrm>
        </p:spPr>
        <p:txBody>
          <a:bodyPr/>
          <a:lstStyle>
            <a:lvl1pPr>
              <a:defRPr/>
            </a:lvl1pPr>
          </a:lstStyle>
          <a:p>
            <a:pPr>
              <a:defRPr/>
            </a:pPr>
            <a:endParaRPr lang="en-US" altLang="zh-CN"/>
          </a:p>
        </p:txBody>
      </p:sp>
      <p:sp>
        <p:nvSpPr>
          <p:cNvPr id="8" name="灯片编号占位符 7"/>
          <p:cNvSpPr>
            <a:spLocks noGrp="1"/>
          </p:cNvSpPr>
          <p:nvPr>
            <p:ph type="sldNum" sz="quarter" idx="12"/>
          </p:nvPr>
        </p:nvSpPr>
        <p:spPr>
          <a:xfrm>
            <a:off x="7042150" y="6243638"/>
            <a:ext cx="1905000" cy="457200"/>
          </a:xfrm>
        </p:spPr>
        <p:txBody>
          <a:bodyPr/>
          <a:lstStyle>
            <a:lvl1pPr>
              <a:defRPr/>
            </a:lvl1pPr>
          </a:lstStyle>
          <a:p>
            <a:pPr>
              <a:defRPr/>
            </a:pPr>
            <a:r>
              <a:rPr lang="zh-CN" altLang="en-US"/>
              <a:t>创造客户价值</a:t>
            </a:r>
          </a:p>
        </p:txBody>
      </p:sp>
    </p:spTree>
  </p:cSld>
  <p:clrMapOvr>
    <a:masterClrMapping/>
  </p:clrMapOvr>
  <p:transition>
    <p:cover/>
    <p:sndAc>
      <p:stSnd>
        <p:snd r:embed="rId1" name="type.wav" builtIn="1"/>
      </p:stSnd>
    </p:sndAc>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9361D7BF-6C43-423E-878A-FF97ECB09D8F}" type="datetimeFigureOut">
              <a:rPr lang="zh-CN" altLang="en-US"/>
              <a:pPr>
                <a:defRPr/>
              </a:pPr>
              <a:t>2010-1-20</a:t>
            </a:fld>
            <a:endParaRPr lang="zh-CN" altLang="en-US"/>
          </a:p>
        </p:txBody>
      </p:sp>
      <p:sp>
        <p:nvSpPr>
          <p:cNvPr id="3" name="Rectangle 5"/>
          <p:cNvSpPr>
            <a:spLocks noGrp="1" noChangeArrowheads="1"/>
          </p:cNvSpPr>
          <p:nvPr>
            <p:ph type="ftr" sz="quarter" idx="11"/>
          </p:nvPr>
        </p:nvSpPr>
        <p:spPr/>
        <p:txBody>
          <a:bodyPr/>
          <a:lstStyle>
            <a:lvl1pPr>
              <a:defRPr/>
            </a:lvl1pPr>
          </a:lstStyle>
          <a:p>
            <a:pPr>
              <a:defRPr/>
            </a:pPr>
            <a:endParaRPr lang="zh-CN" altLang="en-US"/>
          </a:p>
        </p:txBody>
      </p:sp>
      <p:sp>
        <p:nvSpPr>
          <p:cNvPr id="4" name="Rectangle 6"/>
          <p:cNvSpPr>
            <a:spLocks noGrp="1" noChangeArrowheads="1"/>
          </p:cNvSpPr>
          <p:nvPr>
            <p:ph type="sldNum" sz="quarter" idx="12"/>
          </p:nvPr>
        </p:nvSpPr>
        <p:spPr/>
        <p:txBody>
          <a:bodyPr/>
          <a:lstStyle>
            <a:lvl1pPr>
              <a:defRPr/>
            </a:lvl1pPr>
          </a:lstStyle>
          <a:p>
            <a:pPr>
              <a:defRPr/>
            </a:pPr>
            <a:fld id="{B4D4FC08-090F-4B36-9C14-423F7CDC7DC3}" type="slidenum">
              <a:rPr lang="zh-CN" altLang="en-US"/>
              <a:pPr>
                <a:defRPr/>
              </a:pPr>
              <a:t>‹#›</a:t>
            </a:fld>
            <a:endParaRPr lang="zh-CN" altLang="en-US"/>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1150938" y="214313"/>
            <a:ext cx="7793037" cy="1462087"/>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1182688" y="2017713"/>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5145088" y="2017713"/>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1182688" y="4151313"/>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5145088" y="4151313"/>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1162050" y="6243638"/>
            <a:ext cx="1905000" cy="457200"/>
          </a:xfrm>
        </p:spPr>
        <p:txBody>
          <a:bodyPr/>
          <a:lstStyle>
            <a:lvl1pPr>
              <a:defRPr/>
            </a:lvl1pPr>
          </a:lstStyle>
          <a:p>
            <a:pPr>
              <a:defRPr/>
            </a:pPr>
            <a:endParaRPr lang="en-US" altLang="zh-CN"/>
          </a:p>
        </p:txBody>
      </p:sp>
      <p:sp>
        <p:nvSpPr>
          <p:cNvPr id="8" name="页脚占位符 7"/>
          <p:cNvSpPr>
            <a:spLocks noGrp="1"/>
          </p:cNvSpPr>
          <p:nvPr>
            <p:ph type="ftr" sz="quarter" idx="11"/>
          </p:nvPr>
        </p:nvSpPr>
        <p:spPr>
          <a:xfrm>
            <a:off x="3657600" y="6243638"/>
            <a:ext cx="2895600" cy="457200"/>
          </a:xfrm>
        </p:spPr>
        <p:txBody>
          <a:bodyPr/>
          <a:lstStyle>
            <a:lvl1pPr>
              <a:defRPr/>
            </a:lvl1pPr>
          </a:lstStyle>
          <a:p>
            <a:pPr>
              <a:defRPr/>
            </a:pPr>
            <a:endParaRPr lang="en-US" altLang="zh-CN"/>
          </a:p>
        </p:txBody>
      </p:sp>
      <p:sp>
        <p:nvSpPr>
          <p:cNvPr id="9" name="灯片编号占位符 8"/>
          <p:cNvSpPr>
            <a:spLocks noGrp="1"/>
          </p:cNvSpPr>
          <p:nvPr>
            <p:ph type="sldNum" sz="quarter" idx="12"/>
          </p:nvPr>
        </p:nvSpPr>
        <p:spPr>
          <a:xfrm>
            <a:off x="7042150" y="6243638"/>
            <a:ext cx="1905000" cy="457200"/>
          </a:xfrm>
        </p:spPr>
        <p:txBody>
          <a:bodyPr/>
          <a:lstStyle>
            <a:lvl1pPr>
              <a:defRPr/>
            </a:lvl1pPr>
          </a:lstStyle>
          <a:p>
            <a:pPr>
              <a:defRPr/>
            </a:pPr>
            <a:r>
              <a:rPr lang="zh-CN" altLang="en-US"/>
              <a:t>创造客户价值</a:t>
            </a:r>
          </a:p>
        </p:txBody>
      </p:sp>
    </p:spTree>
  </p:cSld>
  <p:clrMapOvr>
    <a:masterClrMapping/>
  </p:clrMapOvr>
  <p:transition spd="med">
    <p:wedge/>
    <p:sndAc>
      <p:stSnd>
        <p:snd r:embed="rId1" name="chimes.wav" builtIn="1"/>
      </p:stSnd>
    </p:sndAc>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15"/>
          <p:cNvSpPr>
            <a:spLocks noGrp="1"/>
          </p:cNvSpPr>
          <p:nvPr>
            <p:ph type="sldNum" sz="quarter" idx="12"/>
          </p:nvPr>
        </p:nvSpPr>
        <p:spPr/>
        <p:txBody>
          <a:bodyPr/>
          <a:lstStyle>
            <a:lvl1pPr>
              <a:defRPr/>
            </a:lvl1pPr>
          </a:lstStyle>
          <a:p>
            <a:pPr>
              <a:defRPr/>
            </a:pPr>
            <a:fld id="{290E8907-183B-4B74-A2D8-F517BA5AA0F1}" type="slidenum">
              <a:rPr lang="zh-CN" altLang="en-US"/>
              <a:pPr>
                <a:defRPr/>
              </a:pPr>
              <a:t>‹#›</a:t>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2.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jpeg"/><Relationship Id="rId5" Type="http://schemas.openxmlformats.org/officeDocument/2006/relationships/theme" Target="../theme/theme4.xml"/><Relationship Id="rId4"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2.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5.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7"/>
          <p:cNvSpPr txBox="1">
            <a:spLocks noChangeArrowheads="1"/>
          </p:cNvSpPr>
          <p:nvPr/>
        </p:nvSpPr>
        <p:spPr bwMode="auto">
          <a:xfrm>
            <a:off x="2195513" y="549275"/>
            <a:ext cx="6480175" cy="366713"/>
          </a:xfrm>
          <a:prstGeom prst="rect">
            <a:avLst/>
          </a:prstGeom>
          <a:noFill/>
          <a:ln w="9525">
            <a:noFill/>
            <a:miter lim="800000"/>
            <a:headEnd/>
            <a:tailEnd/>
          </a:ln>
          <a:effectLst/>
        </p:spPr>
        <p:txBody>
          <a:bodyPr>
            <a:spAutoFit/>
          </a:bodyPr>
          <a:lstStyle/>
          <a:p>
            <a:pPr fontAlgn="auto">
              <a:spcBef>
                <a:spcPct val="50000"/>
              </a:spcBef>
              <a:spcAft>
                <a:spcPts val="0"/>
              </a:spcAft>
              <a:defRPr/>
            </a:pPr>
            <a:endParaRPr lang="zh-CN" altLang="zh-CN">
              <a:latin typeface="+mn-lt"/>
              <a:ea typeface="+mn-ea"/>
            </a:endParaRPr>
          </a:p>
        </p:txBody>
      </p:sp>
      <p:sp>
        <p:nvSpPr>
          <p:cNvPr id="11" name="Text Box 8"/>
          <p:cNvSpPr txBox="1">
            <a:spLocks noChangeArrowheads="1"/>
          </p:cNvSpPr>
          <p:nvPr/>
        </p:nvSpPr>
        <p:spPr bwMode="auto">
          <a:xfrm>
            <a:off x="684213" y="1633538"/>
            <a:ext cx="7775575" cy="366712"/>
          </a:xfrm>
          <a:prstGeom prst="rect">
            <a:avLst/>
          </a:prstGeom>
          <a:noFill/>
          <a:ln w="9525">
            <a:noFill/>
            <a:miter lim="800000"/>
            <a:headEnd/>
            <a:tailEnd/>
          </a:ln>
          <a:effectLst/>
        </p:spPr>
        <p:txBody>
          <a:bodyPr>
            <a:spAutoFit/>
          </a:bodyPr>
          <a:lstStyle/>
          <a:p>
            <a:pPr fontAlgn="auto">
              <a:spcBef>
                <a:spcPts val="0"/>
              </a:spcBef>
              <a:spcAft>
                <a:spcPts val="0"/>
              </a:spcAft>
              <a:defRPr/>
            </a:pPr>
            <a:endParaRPr lang="zh-CN" altLang="zh-CN">
              <a:latin typeface="+mn-lt"/>
              <a:ea typeface="+mn-ea"/>
            </a:endParaRPr>
          </a:p>
        </p:txBody>
      </p:sp>
      <p:pic>
        <p:nvPicPr>
          <p:cNvPr id="8196" name="Picture 10" descr="星牌幻灯01"/>
          <p:cNvPicPr>
            <a:picLocks noChangeAspect="1" noChangeArrowheads="1"/>
          </p:cNvPicPr>
          <p:nvPr/>
        </p:nvPicPr>
        <p:blipFill>
          <a:blip r:embed="rId21"/>
          <a:srcRect/>
          <a:stretch>
            <a:fillRect/>
          </a:stretch>
        </p:blipFill>
        <p:spPr bwMode="auto">
          <a:xfrm>
            <a:off x="0" y="0"/>
            <a:ext cx="9144000" cy="6851650"/>
          </a:xfrm>
          <a:prstGeom prst="rect">
            <a:avLst/>
          </a:prstGeom>
          <a:noFill/>
          <a:ln w="9525">
            <a:noFill/>
            <a:miter lim="800000"/>
            <a:headEnd/>
            <a:tailEnd/>
          </a:ln>
        </p:spPr>
      </p:pic>
      <p:sp>
        <p:nvSpPr>
          <p:cNvPr id="8197" name="Rectangle 2"/>
          <p:cNvSpPr>
            <a:spLocks noGrp="1" noChangeArrowheads="1"/>
          </p:cNvSpPr>
          <p:nvPr>
            <p:ph type="title"/>
          </p:nvPr>
        </p:nvSpPr>
        <p:spPr bwMode="auto">
          <a:xfrm>
            <a:off x="914400" y="364331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8198" name="Rectangle 3"/>
          <p:cNvSpPr>
            <a:spLocks noGrp="1" noChangeArrowheads="1"/>
          </p:cNvSpPr>
          <p:nvPr>
            <p:ph type="body" idx="1"/>
          </p:nvPr>
        </p:nvSpPr>
        <p:spPr bwMode="auto">
          <a:xfrm>
            <a:off x="3071813" y="5143500"/>
            <a:ext cx="4000500" cy="428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p:txBody>
      </p:sp>
      <p:sp>
        <p:nvSpPr>
          <p:cNvPr id="13" name="Rectangle 4"/>
          <p:cNvSpPr>
            <a:spLocks noGrp="1" noChangeArrowheads="1"/>
          </p:cNvSpPr>
          <p:nvPr>
            <p:ph type="dt" sz="half" idx="2"/>
          </p:nvPr>
        </p:nvSpPr>
        <p:spPr bwMode="auto">
          <a:xfrm>
            <a:off x="457200" y="6245225"/>
            <a:ext cx="1257300" cy="3270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mn-lt"/>
                <a:ea typeface="宋体" pitchFamily="2" charset="-122"/>
              </a:defRPr>
            </a:lvl1pPr>
          </a:lstStyle>
          <a:p>
            <a:fld id="{3004A140-CBBA-4914-B9F5-190F8A548493}" type="datetimeFigureOut">
              <a:rPr lang="zh-CN" altLang="en-US" smtClean="0"/>
              <a:pPr/>
              <a:t>2010-1-20</a:t>
            </a:fld>
            <a:endParaRPr lang="zh-CN" altLang="en-US"/>
          </a:p>
        </p:txBody>
      </p:sp>
      <p:sp>
        <p:nvSpPr>
          <p:cNvPr id="14" name="Rectangle 5"/>
          <p:cNvSpPr>
            <a:spLocks noGrp="1" noChangeArrowheads="1"/>
          </p:cNvSpPr>
          <p:nvPr>
            <p:ph type="ftr" sz="quarter" idx="3"/>
          </p:nvPr>
        </p:nvSpPr>
        <p:spPr bwMode="auto">
          <a:xfrm>
            <a:off x="8001000" y="6143625"/>
            <a:ext cx="823913"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mn-lt"/>
                <a:ea typeface="宋体" pitchFamily="2" charset="-122"/>
              </a:defRPr>
            </a:lvl1pPr>
          </a:lstStyle>
          <a:p>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Lst>
  <p:transition/>
  <p:txStyles>
    <p:titleStyle>
      <a:lvl1pPr algn="ctr" rtl="0" eaLnBrk="1" fontAlgn="base" hangingPunct="1">
        <a:spcBef>
          <a:spcPct val="0"/>
        </a:spcBef>
        <a:spcAft>
          <a:spcPct val="0"/>
        </a:spcAft>
        <a:defRPr sz="4400" b="1">
          <a:solidFill>
            <a:srgbClr val="00B050"/>
          </a:solidFill>
          <a:latin typeface="方正大标宋简体" pitchFamily="2" charset="-122"/>
          <a:ea typeface="方正大标宋简体" pitchFamily="2" charset="-122"/>
          <a:cs typeface="+mj-cs"/>
        </a:defRPr>
      </a:lvl1pPr>
      <a:lvl2pPr algn="ctr" rtl="0" eaLnBrk="1" fontAlgn="base" hangingPunct="1">
        <a:spcBef>
          <a:spcPct val="0"/>
        </a:spcBef>
        <a:spcAft>
          <a:spcPct val="0"/>
        </a:spcAft>
        <a:defRPr sz="4400" b="1">
          <a:solidFill>
            <a:srgbClr val="00B050"/>
          </a:solidFill>
          <a:latin typeface="方正大标宋简体" pitchFamily="2" charset="-122"/>
          <a:ea typeface="方正大标宋简体" pitchFamily="2" charset="-122"/>
        </a:defRPr>
      </a:lvl2pPr>
      <a:lvl3pPr algn="ctr" rtl="0" eaLnBrk="1" fontAlgn="base" hangingPunct="1">
        <a:spcBef>
          <a:spcPct val="0"/>
        </a:spcBef>
        <a:spcAft>
          <a:spcPct val="0"/>
        </a:spcAft>
        <a:defRPr sz="4400" b="1">
          <a:solidFill>
            <a:srgbClr val="00B050"/>
          </a:solidFill>
          <a:latin typeface="方正大标宋简体" pitchFamily="2" charset="-122"/>
          <a:ea typeface="方正大标宋简体" pitchFamily="2" charset="-122"/>
        </a:defRPr>
      </a:lvl3pPr>
      <a:lvl4pPr algn="ctr" rtl="0" eaLnBrk="1" fontAlgn="base" hangingPunct="1">
        <a:spcBef>
          <a:spcPct val="0"/>
        </a:spcBef>
        <a:spcAft>
          <a:spcPct val="0"/>
        </a:spcAft>
        <a:defRPr sz="4400" b="1">
          <a:solidFill>
            <a:srgbClr val="00B050"/>
          </a:solidFill>
          <a:latin typeface="方正大标宋简体" pitchFamily="2" charset="-122"/>
          <a:ea typeface="方正大标宋简体" pitchFamily="2" charset="-122"/>
        </a:defRPr>
      </a:lvl4pPr>
      <a:lvl5pPr algn="ctr" rtl="0" eaLnBrk="1" fontAlgn="base" hangingPunct="1">
        <a:spcBef>
          <a:spcPct val="0"/>
        </a:spcBef>
        <a:spcAft>
          <a:spcPct val="0"/>
        </a:spcAft>
        <a:defRPr sz="4400" b="1">
          <a:solidFill>
            <a:srgbClr val="00B050"/>
          </a:solidFill>
          <a:latin typeface="方正大标宋简体" pitchFamily="2" charset="-122"/>
          <a:ea typeface="方正大标宋简体" pitchFamily="2" charset="-122"/>
        </a:defRPr>
      </a:lvl5pPr>
      <a:lvl6pPr marL="457200" algn="ctr" rtl="0" eaLnBrk="1" fontAlgn="base" hangingPunct="1">
        <a:spcBef>
          <a:spcPct val="0"/>
        </a:spcBef>
        <a:spcAft>
          <a:spcPct val="0"/>
        </a:spcAft>
        <a:defRPr sz="4400">
          <a:solidFill>
            <a:schemeClr val="tx2"/>
          </a:solidFill>
          <a:latin typeface="Arial" pitchFamily="34" charset="0"/>
          <a:ea typeface="宋体" pitchFamily="2" charset="-122"/>
        </a:defRPr>
      </a:lvl6pPr>
      <a:lvl7pPr marL="914400" algn="ctr" rtl="0" eaLnBrk="1" fontAlgn="base" hangingPunct="1">
        <a:spcBef>
          <a:spcPct val="0"/>
        </a:spcBef>
        <a:spcAft>
          <a:spcPct val="0"/>
        </a:spcAft>
        <a:defRPr sz="4400">
          <a:solidFill>
            <a:schemeClr val="tx2"/>
          </a:solidFill>
          <a:latin typeface="Arial" pitchFamily="34" charset="0"/>
          <a:ea typeface="宋体" pitchFamily="2" charset="-122"/>
        </a:defRPr>
      </a:lvl7pPr>
      <a:lvl8pPr marL="1371600" algn="ctr" rtl="0" eaLnBrk="1" fontAlgn="base" hangingPunct="1">
        <a:spcBef>
          <a:spcPct val="0"/>
        </a:spcBef>
        <a:spcAft>
          <a:spcPct val="0"/>
        </a:spcAft>
        <a:defRPr sz="4400">
          <a:solidFill>
            <a:schemeClr val="tx2"/>
          </a:solidFill>
          <a:latin typeface="Arial" pitchFamily="34" charset="0"/>
          <a:ea typeface="宋体" pitchFamily="2" charset="-122"/>
        </a:defRPr>
      </a:lvl8pPr>
      <a:lvl9pPr marL="1828800" algn="ctr" rtl="0" eaLnBrk="1" fontAlgn="base" hangingPunct="1">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1" fontAlgn="base" hangingPunct="1">
        <a:spcBef>
          <a:spcPct val="20000"/>
        </a:spcBef>
        <a:spcAft>
          <a:spcPct val="0"/>
        </a:spcAft>
        <a:defRPr sz="2400">
          <a:solidFill>
            <a:schemeClr val="tx1"/>
          </a:solidFill>
          <a:latin typeface="方正大标宋简体" pitchFamily="2" charset="-122"/>
          <a:ea typeface="方正大标宋简体" pitchFamily="2" charset="-122"/>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6" name="Text Box 12"/>
          <p:cNvSpPr txBox="1">
            <a:spLocks noChangeArrowheads="1"/>
          </p:cNvSpPr>
          <p:nvPr/>
        </p:nvSpPr>
        <p:spPr bwMode="auto">
          <a:xfrm>
            <a:off x="2195513" y="549275"/>
            <a:ext cx="6480175" cy="366713"/>
          </a:xfrm>
          <a:prstGeom prst="rect">
            <a:avLst/>
          </a:prstGeom>
          <a:noFill/>
          <a:ln w="9525">
            <a:noFill/>
            <a:miter lim="800000"/>
            <a:headEnd/>
            <a:tailEnd/>
          </a:ln>
          <a:effectLst/>
        </p:spPr>
        <p:txBody>
          <a:bodyPr>
            <a:spAutoFit/>
          </a:bodyPr>
          <a:lstStyle/>
          <a:p>
            <a:pPr fontAlgn="auto">
              <a:spcBef>
                <a:spcPct val="50000"/>
              </a:spcBef>
              <a:spcAft>
                <a:spcPts val="0"/>
              </a:spcAft>
              <a:defRPr/>
            </a:pPr>
            <a:endParaRPr lang="zh-CN" altLang="zh-CN">
              <a:latin typeface="+mn-lt"/>
              <a:ea typeface="+mn-ea"/>
            </a:endParaRPr>
          </a:p>
        </p:txBody>
      </p:sp>
      <p:sp>
        <p:nvSpPr>
          <p:cNvPr id="1042" name="Text Box 18"/>
          <p:cNvSpPr txBox="1">
            <a:spLocks noChangeArrowheads="1"/>
          </p:cNvSpPr>
          <p:nvPr/>
        </p:nvSpPr>
        <p:spPr bwMode="auto">
          <a:xfrm>
            <a:off x="684213" y="1633538"/>
            <a:ext cx="7775575" cy="366712"/>
          </a:xfrm>
          <a:prstGeom prst="rect">
            <a:avLst/>
          </a:prstGeom>
          <a:noFill/>
          <a:ln w="9525">
            <a:noFill/>
            <a:miter lim="800000"/>
            <a:headEnd/>
            <a:tailEnd/>
          </a:ln>
          <a:effectLst/>
        </p:spPr>
        <p:txBody>
          <a:bodyPr>
            <a:spAutoFit/>
          </a:bodyPr>
          <a:lstStyle/>
          <a:p>
            <a:pPr fontAlgn="auto">
              <a:spcBef>
                <a:spcPts val="0"/>
              </a:spcBef>
              <a:spcAft>
                <a:spcPts val="0"/>
              </a:spcAft>
              <a:defRPr/>
            </a:pPr>
            <a:endParaRPr lang="zh-CN" altLang="zh-CN">
              <a:latin typeface="+mn-lt"/>
              <a:ea typeface="+mn-ea"/>
            </a:endParaRPr>
          </a:p>
        </p:txBody>
      </p:sp>
      <p:pic>
        <p:nvPicPr>
          <p:cNvPr id="9220" name="Picture 21" descr="星牌幻灯03"/>
          <p:cNvPicPr>
            <a:picLocks noChangeAspect="1" noChangeArrowheads="1"/>
          </p:cNvPicPr>
          <p:nvPr/>
        </p:nvPicPr>
        <p:blipFill>
          <a:blip r:embed="rId6"/>
          <a:srcRect/>
          <a:stretch>
            <a:fillRect/>
          </a:stretch>
        </p:blipFill>
        <p:spPr bwMode="auto">
          <a:xfrm>
            <a:off x="0" y="0"/>
            <a:ext cx="9144000" cy="6858000"/>
          </a:xfrm>
          <a:prstGeom prst="rect">
            <a:avLst/>
          </a:prstGeom>
          <a:noFill/>
          <a:ln w="9525">
            <a:noFill/>
            <a:miter lim="800000"/>
            <a:headEnd/>
            <a:tailEnd/>
          </a:ln>
        </p:spPr>
      </p:pic>
      <p:sp>
        <p:nvSpPr>
          <p:cNvPr id="10" name="TextBox 9"/>
          <p:cNvSpPr txBox="1"/>
          <p:nvPr/>
        </p:nvSpPr>
        <p:spPr>
          <a:xfrm>
            <a:off x="428596" y="1500174"/>
            <a:ext cx="4929222" cy="107722"/>
          </a:xfrm>
          <a:prstGeom prst="rect">
            <a:avLst/>
          </a:prstGeom>
          <a:solidFill>
            <a:srgbClr val="FFC000"/>
          </a:solidFill>
          <a:effectLst>
            <a:innerShdw blurRad="63500" dist="50800" dir="2700000">
              <a:prstClr val="black">
                <a:alpha val="50000"/>
              </a:prstClr>
            </a:innerShdw>
            <a:softEdge rad="12700"/>
          </a:effectLst>
        </p:spPr>
        <p:txBody>
          <a:bodyPr>
            <a:spAutoFit/>
          </a:bodyPr>
          <a:lstStyle/>
          <a:p>
            <a:pPr fontAlgn="auto">
              <a:spcBef>
                <a:spcPts val="0"/>
              </a:spcBef>
              <a:spcAft>
                <a:spcPts val="0"/>
              </a:spcAft>
              <a:defRPr/>
            </a:pPr>
            <a:endParaRPr lang="zh-CN" altLang="en-US" sz="100" dirty="0">
              <a:latin typeface="+mn-lt"/>
              <a:ea typeface="宋体" charset="-122"/>
            </a:endParaRPr>
          </a:p>
        </p:txBody>
      </p:sp>
      <p:sp>
        <p:nvSpPr>
          <p:cNvPr id="9224" name="Rectangle 3"/>
          <p:cNvSpPr>
            <a:spLocks noGrp="1" noChangeArrowheads="1"/>
          </p:cNvSpPr>
          <p:nvPr>
            <p:ph type="body" idx="1"/>
          </p:nvPr>
        </p:nvSpPr>
        <p:spPr bwMode="auto">
          <a:xfrm>
            <a:off x="457200" y="1928813"/>
            <a:ext cx="7972425" cy="4197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1" name="Rectangle 4"/>
          <p:cNvSpPr>
            <a:spLocks noGrp="1" noChangeArrowheads="1"/>
          </p:cNvSpPr>
          <p:nvPr>
            <p:ph type="dt" sz="half" idx="2"/>
          </p:nvPr>
        </p:nvSpPr>
        <p:spPr bwMode="auto">
          <a:xfrm>
            <a:off x="457200" y="6245225"/>
            <a:ext cx="1400175" cy="39846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mn-lt"/>
                <a:ea typeface="宋体" pitchFamily="2" charset="-122"/>
              </a:defRPr>
            </a:lvl1pPr>
          </a:lstStyle>
          <a:p>
            <a:pPr>
              <a:defRPr/>
            </a:pPr>
            <a:endParaRPr lang="zh-CN" altLang="en-US"/>
          </a:p>
        </p:txBody>
      </p:sp>
      <p:sp>
        <p:nvSpPr>
          <p:cNvPr id="12" name="Rectangle 5"/>
          <p:cNvSpPr>
            <a:spLocks noGrp="1" noChangeArrowheads="1"/>
          </p:cNvSpPr>
          <p:nvPr>
            <p:ph type="ftr" sz="quarter" idx="3"/>
          </p:nvPr>
        </p:nvSpPr>
        <p:spPr bwMode="auto">
          <a:xfrm>
            <a:off x="7786688" y="6286500"/>
            <a:ext cx="966787" cy="4286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mn-lt"/>
                <a:ea typeface="宋体" pitchFamily="2" charset="-122"/>
              </a:defRPr>
            </a:lvl1pPr>
          </a:lstStyle>
          <a:p>
            <a:pPr>
              <a:defRPr/>
            </a:pPr>
            <a:endParaRPr lang="zh-CN" altLang="en-US"/>
          </a:p>
        </p:txBody>
      </p:sp>
      <p:sp>
        <p:nvSpPr>
          <p:cNvPr id="9227" name="标题占位符 14"/>
          <p:cNvSpPr>
            <a:spLocks noGrp="1"/>
          </p:cNvSpPr>
          <p:nvPr>
            <p:ph type="title"/>
          </p:nvPr>
        </p:nvSpPr>
        <p:spPr bwMode="auto">
          <a:xfrm>
            <a:off x="1071563" y="2857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6" name="灯片编号占位符 1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FB65396D-6FBD-40F2-BCCF-24CD81D3C40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Lst>
  <p:transition/>
  <p:txStyles>
    <p:titleStyle>
      <a:lvl1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cs typeface="+mj-cs"/>
        </a:defRPr>
      </a:lvl1pPr>
      <a:lvl2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2pPr>
      <a:lvl3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3pPr>
      <a:lvl4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4pPr>
      <a:lvl5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5pPr>
      <a:lvl6pPr marL="457200" algn="ctr" rtl="0" eaLnBrk="1" fontAlgn="base" hangingPunct="1">
        <a:spcBef>
          <a:spcPct val="0"/>
        </a:spcBef>
        <a:spcAft>
          <a:spcPct val="0"/>
        </a:spcAft>
        <a:defRPr sz="4400">
          <a:solidFill>
            <a:schemeClr val="tx2"/>
          </a:solidFill>
          <a:latin typeface="Arial" pitchFamily="34" charset="0"/>
          <a:ea typeface="宋体" pitchFamily="2" charset="-122"/>
        </a:defRPr>
      </a:lvl6pPr>
      <a:lvl7pPr marL="914400" algn="ctr" rtl="0" eaLnBrk="1" fontAlgn="base" hangingPunct="1">
        <a:spcBef>
          <a:spcPct val="0"/>
        </a:spcBef>
        <a:spcAft>
          <a:spcPct val="0"/>
        </a:spcAft>
        <a:defRPr sz="4400">
          <a:solidFill>
            <a:schemeClr val="tx2"/>
          </a:solidFill>
          <a:latin typeface="Arial" pitchFamily="34" charset="0"/>
          <a:ea typeface="宋体" pitchFamily="2" charset="-122"/>
        </a:defRPr>
      </a:lvl7pPr>
      <a:lvl8pPr marL="1371600" algn="ctr" rtl="0" eaLnBrk="1" fontAlgn="base" hangingPunct="1">
        <a:spcBef>
          <a:spcPct val="0"/>
        </a:spcBef>
        <a:spcAft>
          <a:spcPct val="0"/>
        </a:spcAft>
        <a:defRPr sz="4400">
          <a:solidFill>
            <a:schemeClr val="tx2"/>
          </a:solidFill>
          <a:latin typeface="Arial" pitchFamily="34" charset="0"/>
          <a:ea typeface="宋体" pitchFamily="2" charset="-122"/>
        </a:defRPr>
      </a:lvl8pPr>
      <a:lvl9pPr marL="1828800" algn="ctr" rtl="0" eaLnBrk="1" fontAlgn="base" hangingPunct="1">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1" fontAlgn="base" hangingPunct="1">
        <a:spcBef>
          <a:spcPct val="20000"/>
        </a:spcBef>
        <a:spcAft>
          <a:spcPct val="0"/>
        </a:spcAft>
        <a:defRPr sz="3200">
          <a:solidFill>
            <a:srgbClr val="002060"/>
          </a:solidFill>
          <a:latin typeface="方正大标宋简体" pitchFamily="2" charset="-122"/>
          <a:ea typeface="方正大标宋简体" pitchFamily="2" charset="-122"/>
          <a:cs typeface="+mn-cs"/>
        </a:defRPr>
      </a:lvl1pPr>
      <a:lvl2pPr marL="742950" indent="-285750" algn="l" rtl="0" eaLnBrk="1" fontAlgn="base" hangingPunct="1">
        <a:spcBef>
          <a:spcPct val="20000"/>
        </a:spcBef>
        <a:spcAft>
          <a:spcPct val="0"/>
        </a:spcAft>
        <a:defRPr sz="2800">
          <a:solidFill>
            <a:srgbClr val="002060"/>
          </a:solidFill>
          <a:latin typeface="方正大标宋简体" pitchFamily="2" charset="-122"/>
          <a:ea typeface="方正大标宋简体" pitchFamily="2" charset="-122"/>
        </a:defRPr>
      </a:lvl2pPr>
      <a:lvl3pPr marL="1143000" indent="-228600" algn="l" rtl="0" eaLnBrk="1" fontAlgn="base" hangingPunct="1">
        <a:spcBef>
          <a:spcPct val="20000"/>
        </a:spcBef>
        <a:spcAft>
          <a:spcPct val="0"/>
        </a:spcAft>
        <a:defRPr sz="2400">
          <a:solidFill>
            <a:srgbClr val="002060"/>
          </a:solidFill>
          <a:latin typeface="方正大标宋简体" pitchFamily="2" charset="-122"/>
          <a:ea typeface="方正大标宋简体" pitchFamily="2" charset="-122"/>
        </a:defRPr>
      </a:lvl3pPr>
      <a:lvl4pPr marL="1600200" indent="-228600" algn="l" rtl="0" eaLnBrk="1" fontAlgn="base" hangingPunct="1">
        <a:spcBef>
          <a:spcPct val="20000"/>
        </a:spcBef>
        <a:spcAft>
          <a:spcPct val="0"/>
        </a:spcAft>
        <a:defRPr sz="2000">
          <a:solidFill>
            <a:srgbClr val="002060"/>
          </a:solidFill>
          <a:latin typeface="方正大标宋简体" pitchFamily="2" charset="-122"/>
          <a:ea typeface="方正大标宋简体" pitchFamily="2" charset="-122"/>
        </a:defRPr>
      </a:lvl4pPr>
      <a:lvl5pPr marL="2057400" indent="-228600" algn="l" rtl="0" eaLnBrk="1" fontAlgn="base" hangingPunct="1">
        <a:spcBef>
          <a:spcPct val="20000"/>
        </a:spcBef>
        <a:spcAft>
          <a:spcPct val="0"/>
        </a:spcAft>
        <a:defRPr sz="2000">
          <a:solidFill>
            <a:srgbClr val="002060"/>
          </a:solidFill>
          <a:latin typeface="方正大标宋简体" pitchFamily="2" charset="-122"/>
          <a:ea typeface="方正大标宋简体"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6" name="Text Box 12"/>
          <p:cNvSpPr txBox="1">
            <a:spLocks noChangeArrowheads="1"/>
          </p:cNvSpPr>
          <p:nvPr/>
        </p:nvSpPr>
        <p:spPr bwMode="auto">
          <a:xfrm>
            <a:off x="2195513" y="549275"/>
            <a:ext cx="6480175" cy="366713"/>
          </a:xfrm>
          <a:prstGeom prst="rect">
            <a:avLst/>
          </a:prstGeom>
          <a:noFill/>
          <a:ln w="9525">
            <a:noFill/>
            <a:miter lim="800000"/>
            <a:headEnd/>
            <a:tailEnd/>
          </a:ln>
          <a:effectLst/>
        </p:spPr>
        <p:txBody>
          <a:bodyPr>
            <a:spAutoFit/>
          </a:bodyPr>
          <a:lstStyle/>
          <a:p>
            <a:pPr fontAlgn="auto">
              <a:spcBef>
                <a:spcPct val="50000"/>
              </a:spcBef>
              <a:spcAft>
                <a:spcPts val="0"/>
              </a:spcAft>
              <a:defRPr/>
            </a:pPr>
            <a:endParaRPr lang="zh-CN" altLang="zh-CN">
              <a:latin typeface="+mn-lt"/>
              <a:ea typeface="+mn-ea"/>
            </a:endParaRPr>
          </a:p>
        </p:txBody>
      </p:sp>
      <p:sp>
        <p:nvSpPr>
          <p:cNvPr id="1042" name="Text Box 18"/>
          <p:cNvSpPr txBox="1">
            <a:spLocks noChangeArrowheads="1"/>
          </p:cNvSpPr>
          <p:nvPr/>
        </p:nvSpPr>
        <p:spPr bwMode="auto">
          <a:xfrm>
            <a:off x="684213" y="1633538"/>
            <a:ext cx="7775575" cy="366712"/>
          </a:xfrm>
          <a:prstGeom prst="rect">
            <a:avLst/>
          </a:prstGeom>
          <a:noFill/>
          <a:ln w="9525">
            <a:noFill/>
            <a:miter lim="800000"/>
            <a:headEnd/>
            <a:tailEnd/>
          </a:ln>
          <a:effectLst/>
        </p:spPr>
        <p:txBody>
          <a:bodyPr>
            <a:spAutoFit/>
          </a:bodyPr>
          <a:lstStyle/>
          <a:p>
            <a:pPr fontAlgn="auto">
              <a:spcBef>
                <a:spcPts val="0"/>
              </a:spcBef>
              <a:spcAft>
                <a:spcPts val="0"/>
              </a:spcAft>
              <a:defRPr/>
            </a:pPr>
            <a:endParaRPr lang="zh-CN" altLang="zh-CN">
              <a:latin typeface="+mn-lt"/>
              <a:ea typeface="+mn-ea"/>
            </a:endParaRPr>
          </a:p>
        </p:txBody>
      </p:sp>
      <p:pic>
        <p:nvPicPr>
          <p:cNvPr id="10244" name="Picture 21" descr="星牌幻灯03"/>
          <p:cNvPicPr>
            <a:picLocks noChangeAspect="1" noChangeArrowheads="1"/>
          </p:cNvPicPr>
          <p:nvPr/>
        </p:nvPicPr>
        <p:blipFill>
          <a:blip r:embed="rId5"/>
          <a:srcRect/>
          <a:stretch>
            <a:fillRect/>
          </a:stretch>
        </p:blipFill>
        <p:spPr bwMode="auto">
          <a:xfrm>
            <a:off x="0" y="0"/>
            <a:ext cx="9144000" cy="6858000"/>
          </a:xfrm>
          <a:prstGeom prst="rect">
            <a:avLst/>
          </a:prstGeom>
          <a:noFill/>
          <a:ln w="9525">
            <a:noFill/>
            <a:miter lim="800000"/>
            <a:headEnd/>
            <a:tailEnd/>
          </a:ln>
        </p:spPr>
      </p:pic>
      <p:sp>
        <p:nvSpPr>
          <p:cNvPr id="10" name="TextBox 9"/>
          <p:cNvSpPr txBox="1"/>
          <p:nvPr/>
        </p:nvSpPr>
        <p:spPr>
          <a:xfrm>
            <a:off x="428596" y="1500174"/>
            <a:ext cx="4929222" cy="107722"/>
          </a:xfrm>
          <a:prstGeom prst="rect">
            <a:avLst/>
          </a:prstGeom>
          <a:solidFill>
            <a:srgbClr val="FFC000"/>
          </a:solidFill>
          <a:effectLst>
            <a:innerShdw blurRad="63500" dist="50800" dir="2700000">
              <a:prstClr val="black">
                <a:alpha val="50000"/>
              </a:prstClr>
            </a:innerShdw>
            <a:softEdge rad="12700"/>
          </a:effectLst>
        </p:spPr>
        <p:txBody>
          <a:bodyPr>
            <a:spAutoFit/>
          </a:bodyPr>
          <a:lstStyle/>
          <a:p>
            <a:pPr fontAlgn="auto">
              <a:spcBef>
                <a:spcPts val="0"/>
              </a:spcBef>
              <a:spcAft>
                <a:spcPts val="0"/>
              </a:spcAft>
              <a:defRPr/>
            </a:pPr>
            <a:endParaRPr lang="zh-CN" altLang="en-US" sz="100" dirty="0">
              <a:latin typeface="+mn-lt"/>
              <a:ea typeface="宋体" charset="-122"/>
            </a:endParaRPr>
          </a:p>
        </p:txBody>
      </p:sp>
      <p:sp>
        <p:nvSpPr>
          <p:cNvPr id="10248" name="Rectangle 3"/>
          <p:cNvSpPr>
            <a:spLocks noGrp="1" noChangeArrowheads="1"/>
          </p:cNvSpPr>
          <p:nvPr>
            <p:ph type="body" idx="1"/>
          </p:nvPr>
        </p:nvSpPr>
        <p:spPr bwMode="auto">
          <a:xfrm>
            <a:off x="457200" y="1928813"/>
            <a:ext cx="7972425" cy="4197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1" name="Rectangle 4"/>
          <p:cNvSpPr>
            <a:spLocks noGrp="1" noChangeArrowheads="1"/>
          </p:cNvSpPr>
          <p:nvPr>
            <p:ph type="dt" sz="half" idx="2"/>
          </p:nvPr>
        </p:nvSpPr>
        <p:spPr bwMode="auto">
          <a:xfrm>
            <a:off x="457200" y="6245225"/>
            <a:ext cx="1400175" cy="39846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mn-lt"/>
                <a:ea typeface="宋体" pitchFamily="2" charset="-122"/>
              </a:defRPr>
            </a:lvl1pPr>
          </a:lstStyle>
          <a:p>
            <a:pPr>
              <a:defRPr/>
            </a:pPr>
            <a:endParaRPr lang="zh-CN" altLang="en-US"/>
          </a:p>
        </p:txBody>
      </p:sp>
      <p:sp>
        <p:nvSpPr>
          <p:cNvPr id="12" name="Rectangle 5"/>
          <p:cNvSpPr>
            <a:spLocks noGrp="1" noChangeArrowheads="1"/>
          </p:cNvSpPr>
          <p:nvPr>
            <p:ph type="ftr" sz="quarter" idx="3"/>
          </p:nvPr>
        </p:nvSpPr>
        <p:spPr bwMode="auto">
          <a:xfrm>
            <a:off x="7786688" y="6286500"/>
            <a:ext cx="966787" cy="4286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mn-lt"/>
                <a:ea typeface="宋体" pitchFamily="2" charset="-122"/>
              </a:defRPr>
            </a:lvl1pPr>
          </a:lstStyle>
          <a:p>
            <a:pPr>
              <a:defRPr/>
            </a:pPr>
            <a:endParaRPr lang="zh-CN" altLang="en-US"/>
          </a:p>
        </p:txBody>
      </p:sp>
      <p:sp>
        <p:nvSpPr>
          <p:cNvPr id="10251" name="标题占位符 14"/>
          <p:cNvSpPr>
            <a:spLocks noGrp="1"/>
          </p:cNvSpPr>
          <p:nvPr>
            <p:ph type="title"/>
          </p:nvPr>
        </p:nvSpPr>
        <p:spPr bwMode="auto">
          <a:xfrm>
            <a:off x="1071563" y="2857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6" name="灯片编号占位符 1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4F3C0BDE-EA39-48BA-B7CF-D3AF46951C7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Lst>
  <p:transition/>
  <p:txStyles>
    <p:titleStyle>
      <a:lvl1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cs typeface="+mj-cs"/>
        </a:defRPr>
      </a:lvl1pPr>
      <a:lvl2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2pPr>
      <a:lvl3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3pPr>
      <a:lvl4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4pPr>
      <a:lvl5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5pPr>
      <a:lvl6pPr marL="457200" algn="ctr" rtl="0" eaLnBrk="1" fontAlgn="base" hangingPunct="1">
        <a:spcBef>
          <a:spcPct val="0"/>
        </a:spcBef>
        <a:spcAft>
          <a:spcPct val="0"/>
        </a:spcAft>
        <a:defRPr sz="4400">
          <a:solidFill>
            <a:schemeClr val="tx2"/>
          </a:solidFill>
          <a:latin typeface="Arial" pitchFamily="34" charset="0"/>
          <a:ea typeface="宋体" pitchFamily="2" charset="-122"/>
        </a:defRPr>
      </a:lvl6pPr>
      <a:lvl7pPr marL="914400" algn="ctr" rtl="0" eaLnBrk="1" fontAlgn="base" hangingPunct="1">
        <a:spcBef>
          <a:spcPct val="0"/>
        </a:spcBef>
        <a:spcAft>
          <a:spcPct val="0"/>
        </a:spcAft>
        <a:defRPr sz="4400">
          <a:solidFill>
            <a:schemeClr val="tx2"/>
          </a:solidFill>
          <a:latin typeface="Arial" pitchFamily="34" charset="0"/>
          <a:ea typeface="宋体" pitchFamily="2" charset="-122"/>
        </a:defRPr>
      </a:lvl7pPr>
      <a:lvl8pPr marL="1371600" algn="ctr" rtl="0" eaLnBrk="1" fontAlgn="base" hangingPunct="1">
        <a:spcBef>
          <a:spcPct val="0"/>
        </a:spcBef>
        <a:spcAft>
          <a:spcPct val="0"/>
        </a:spcAft>
        <a:defRPr sz="4400">
          <a:solidFill>
            <a:schemeClr val="tx2"/>
          </a:solidFill>
          <a:latin typeface="Arial" pitchFamily="34" charset="0"/>
          <a:ea typeface="宋体" pitchFamily="2" charset="-122"/>
        </a:defRPr>
      </a:lvl8pPr>
      <a:lvl9pPr marL="1828800" algn="ctr" rtl="0" eaLnBrk="1" fontAlgn="base" hangingPunct="1">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1" fontAlgn="base" hangingPunct="1">
        <a:spcBef>
          <a:spcPct val="20000"/>
        </a:spcBef>
        <a:spcAft>
          <a:spcPct val="0"/>
        </a:spcAft>
        <a:defRPr sz="2400">
          <a:solidFill>
            <a:srgbClr val="002060"/>
          </a:solidFill>
          <a:latin typeface="方正大标宋简体" pitchFamily="2" charset="-122"/>
          <a:ea typeface="方正大标宋简体" pitchFamily="2" charset="-122"/>
          <a:cs typeface="+mn-cs"/>
        </a:defRPr>
      </a:lvl1pPr>
      <a:lvl2pPr marL="742950" indent="-285750" algn="l" rtl="0" eaLnBrk="1" fontAlgn="base" hangingPunct="1">
        <a:spcBef>
          <a:spcPct val="20000"/>
        </a:spcBef>
        <a:spcAft>
          <a:spcPct val="0"/>
        </a:spcAft>
        <a:defRPr sz="2800">
          <a:solidFill>
            <a:srgbClr val="002060"/>
          </a:solidFill>
          <a:latin typeface="方正大标宋简体" pitchFamily="2" charset="-122"/>
          <a:ea typeface="方正大标宋简体" pitchFamily="2" charset="-122"/>
        </a:defRPr>
      </a:lvl2pPr>
      <a:lvl3pPr marL="1143000" indent="-228600" algn="l" rtl="0" eaLnBrk="1" fontAlgn="base" hangingPunct="1">
        <a:spcBef>
          <a:spcPct val="20000"/>
        </a:spcBef>
        <a:spcAft>
          <a:spcPct val="0"/>
        </a:spcAft>
        <a:defRPr sz="2400">
          <a:solidFill>
            <a:srgbClr val="002060"/>
          </a:solidFill>
          <a:latin typeface="方正大标宋简体" pitchFamily="2" charset="-122"/>
          <a:ea typeface="方正大标宋简体" pitchFamily="2" charset="-122"/>
        </a:defRPr>
      </a:lvl3pPr>
      <a:lvl4pPr marL="1600200" indent="-228600" algn="l" rtl="0" eaLnBrk="1" fontAlgn="base" hangingPunct="1">
        <a:spcBef>
          <a:spcPct val="20000"/>
        </a:spcBef>
        <a:spcAft>
          <a:spcPct val="0"/>
        </a:spcAft>
        <a:defRPr sz="2000">
          <a:solidFill>
            <a:srgbClr val="002060"/>
          </a:solidFill>
          <a:latin typeface="方正大标宋简体" pitchFamily="2" charset="-122"/>
          <a:ea typeface="方正大标宋简体" pitchFamily="2" charset="-122"/>
        </a:defRPr>
      </a:lvl4pPr>
      <a:lvl5pPr marL="2057400" indent="-228600" algn="l" rtl="0" eaLnBrk="1" fontAlgn="base" hangingPunct="1">
        <a:spcBef>
          <a:spcPct val="20000"/>
        </a:spcBef>
        <a:spcAft>
          <a:spcPct val="0"/>
        </a:spcAft>
        <a:defRPr sz="2000">
          <a:solidFill>
            <a:srgbClr val="002060"/>
          </a:solidFill>
          <a:latin typeface="方正大标宋简体" pitchFamily="2" charset="-122"/>
          <a:ea typeface="方正大标宋简体"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6" name="Text Box 12"/>
          <p:cNvSpPr txBox="1">
            <a:spLocks noChangeArrowheads="1"/>
          </p:cNvSpPr>
          <p:nvPr/>
        </p:nvSpPr>
        <p:spPr bwMode="auto">
          <a:xfrm>
            <a:off x="2195513" y="549275"/>
            <a:ext cx="6480175" cy="366713"/>
          </a:xfrm>
          <a:prstGeom prst="rect">
            <a:avLst/>
          </a:prstGeom>
          <a:noFill/>
          <a:ln w="9525">
            <a:noFill/>
            <a:miter lim="800000"/>
            <a:headEnd/>
            <a:tailEnd/>
          </a:ln>
          <a:effectLst/>
        </p:spPr>
        <p:txBody>
          <a:bodyPr>
            <a:spAutoFit/>
          </a:bodyPr>
          <a:lstStyle/>
          <a:p>
            <a:pPr fontAlgn="auto">
              <a:spcBef>
                <a:spcPct val="50000"/>
              </a:spcBef>
              <a:spcAft>
                <a:spcPts val="0"/>
              </a:spcAft>
              <a:defRPr/>
            </a:pPr>
            <a:endParaRPr lang="zh-CN" altLang="zh-CN">
              <a:latin typeface="+mn-lt"/>
              <a:ea typeface="+mn-ea"/>
            </a:endParaRPr>
          </a:p>
        </p:txBody>
      </p:sp>
      <p:sp>
        <p:nvSpPr>
          <p:cNvPr id="1042" name="Text Box 18"/>
          <p:cNvSpPr txBox="1">
            <a:spLocks noChangeArrowheads="1"/>
          </p:cNvSpPr>
          <p:nvPr/>
        </p:nvSpPr>
        <p:spPr bwMode="auto">
          <a:xfrm>
            <a:off x="684213" y="1633538"/>
            <a:ext cx="7775575" cy="366712"/>
          </a:xfrm>
          <a:prstGeom prst="rect">
            <a:avLst/>
          </a:prstGeom>
          <a:noFill/>
          <a:ln w="9525">
            <a:noFill/>
            <a:miter lim="800000"/>
            <a:headEnd/>
            <a:tailEnd/>
          </a:ln>
          <a:effectLst/>
        </p:spPr>
        <p:txBody>
          <a:bodyPr>
            <a:spAutoFit/>
          </a:bodyPr>
          <a:lstStyle/>
          <a:p>
            <a:pPr fontAlgn="auto">
              <a:spcBef>
                <a:spcPts val="0"/>
              </a:spcBef>
              <a:spcAft>
                <a:spcPts val="0"/>
              </a:spcAft>
              <a:defRPr/>
            </a:pPr>
            <a:endParaRPr lang="zh-CN" altLang="zh-CN">
              <a:latin typeface="+mn-lt"/>
              <a:ea typeface="+mn-ea"/>
            </a:endParaRPr>
          </a:p>
        </p:txBody>
      </p:sp>
      <p:pic>
        <p:nvPicPr>
          <p:cNvPr id="11268" name="Picture 21" descr="星牌幻灯03"/>
          <p:cNvPicPr>
            <a:picLocks noChangeAspect="1" noChangeArrowheads="1"/>
          </p:cNvPicPr>
          <p:nvPr/>
        </p:nvPicPr>
        <p:blipFill>
          <a:blip r:embed="rId6"/>
          <a:srcRect/>
          <a:stretch>
            <a:fillRect/>
          </a:stretch>
        </p:blipFill>
        <p:spPr bwMode="auto">
          <a:xfrm>
            <a:off x="0" y="0"/>
            <a:ext cx="9144000" cy="6858000"/>
          </a:xfrm>
          <a:prstGeom prst="rect">
            <a:avLst/>
          </a:prstGeom>
          <a:noFill/>
          <a:ln w="9525">
            <a:noFill/>
            <a:miter lim="800000"/>
            <a:headEnd/>
            <a:tailEnd/>
          </a:ln>
        </p:spPr>
      </p:pic>
      <p:sp>
        <p:nvSpPr>
          <p:cNvPr id="10" name="TextBox 9"/>
          <p:cNvSpPr txBox="1"/>
          <p:nvPr/>
        </p:nvSpPr>
        <p:spPr>
          <a:xfrm>
            <a:off x="428596" y="1500174"/>
            <a:ext cx="4929222" cy="107722"/>
          </a:xfrm>
          <a:prstGeom prst="rect">
            <a:avLst/>
          </a:prstGeom>
          <a:solidFill>
            <a:srgbClr val="FFC000"/>
          </a:solidFill>
          <a:effectLst>
            <a:innerShdw blurRad="63500" dist="50800" dir="2700000">
              <a:prstClr val="black">
                <a:alpha val="50000"/>
              </a:prstClr>
            </a:innerShdw>
            <a:softEdge rad="12700"/>
          </a:effectLst>
        </p:spPr>
        <p:txBody>
          <a:bodyPr>
            <a:spAutoFit/>
          </a:bodyPr>
          <a:lstStyle/>
          <a:p>
            <a:pPr fontAlgn="auto">
              <a:spcBef>
                <a:spcPts val="0"/>
              </a:spcBef>
              <a:spcAft>
                <a:spcPts val="0"/>
              </a:spcAft>
              <a:defRPr/>
            </a:pPr>
            <a:endParaRPr lang="zh-CN" altLang="en-US" sz="100" dirty="0">
              <a:latin typeface="+mn-lt"/>
              <a:ea typeface="宋体" charset="-122"/>
            </a:endParaRPr>
          </a:p>
        </p:txBody>
      </p:sp>
      <p:sp>
        <p:nvSpPr>
          <p:cNvPr id="11272" name="Rectangle 3"/>
          <p:cNvSpPr>
            <a:spLocks noGrp="1" noChangeArrowheads="1"/>
          </p:cNvSpPr>
          <p:nvPr>
            <p:ph type="body" idx="1"/>
          </p:nvPr>
        </p:nvSpPr>
        <p:spPr bwMode="auto">
          <a:xfrm>
            <a:off x="457200" y="1928813"/>
            <a:ext cx="7972425" cy="4197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1" name="Rectangle 4"/>
          <p:cNvSpPr>
            <a:spLocks noGrp="1" noChangeArrowheads="1"/>
          </p:cNvSpPr>
          <p:nvPr>
            <p:ph type="dt" sz="half" idx="2"/>
          </p:nvPr>
        </p:nvSpPr>
        <p:spPr bwMode="auto">
          <a:xfrm>
            <a:off x="457200" y="6245225"/>
            <a:ext cx="1400175" cy="39846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mn-lt"/>
                <a:ea typeface="宋体" pitchFamily="2" charset="-122"/>
              </a:defRPr>
            </a:lvl1pPr>
          </a:lstStyle>
          <a:p>
            <a:pPr>
              <a:defRPr/>
            </a:pPr>
            <a:endParaRPr lang="zh-CN" altLang="en-US"/>
          </a:p>
        </p:txBody>
      </p:sp>
      <p:sp>
        <p:nvSpPr>
          <p:cNvPr id="12" name="Rectangle 5"/>
          <p:cNvSpPr>
            <a:spLocks noGrp="1" noChangeArrowheads="1"/>
          </p:cNvSpPr>
          <p:nvPr>
            <p:ph type="ftr" sz="quarter" idx="3"/>
          </p:nvPr>
        </p:nvSpPr>
        <p:spPr bwMode="auto">
          <a:xfrm>
            <a:off x="7786688" y="6286500"/>
            <a:ext cx="966787" cy="4286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mn-lt"/>
                <a:ea typeface="宋体" pitchFamily="2" charset="-122"/>
              </a:defRPr>
            </a:lvl1pPr>
          </a:lstStyle>
          <a:p>
            <a:pPr>
              <a:defRPr/>
            </a:pPr>
            <a:endParaRPr lang="zh-CN" altLang="en-US"/>
          </a:p>
        </p:txBody>
      </p:sp>
      <p:sp>
        <p:nvSpPr>
          <p:cNvPr id="11275" name="标题占位符 14"/>
          <p:cNvSpPr>
            <a:spLocks noGrp="1"/>
          </p:cNvSpPr>
          <p:nvPr>
            <p:ph type="title"/>
          </p:nvPr>
        </p:nvSpPr>
        <p:spPr bwMode="auto">
          <a:xfrm>
            <a:off x="1071563" y="2857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6" name="灯片编号占位符 1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2AA96AAB-05F5-45B9-BD4C-6E0DD438440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Lst>
  <p:transition/>
  <p:txStyles>
    <p:titleStyle>
      <a:lvl1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cs typeface="+mj-cs"/>
        </a:defRPr>
      </a:lvl1pPr>
      <a:lvl2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2pPr>
      <a:lvl3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3pPr>
      <a:lvl4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4pPr>
      <a:lvl5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5pPr>
      <a:lvl6pPr marL="457200" algn="ctr" rtl="0" eaLnBrk="1" fontAlgn="base" hangingPunct="1">
        <a:spcBef>
          <a:spcPct val="0"/>
        </a:spcBef>
        <a:spcAft>
          <a:spcPct val="0"/>
        </a:spcAft>
        <a:defRPr sz="4400">
          <a:solidFill>
            <a:schemeClr val="tx2"/>
          </a:solidFill>
          <a:latin typeface="Arial" pitchFamily="34" charset="0"/>
          <a:ea typeface="宋体" pitchFamily="2" charset="-122"/>
        </a:defRPr>
      </a:lvl6pPr>
      <a:lvl7pPr marL="914400" algn="ctr" rtl="0" eaLnBrk="1" fontAlgn="base" hangingPunct="1">
        <a:spcBef>
          <a:spcPct val="0"/>
        </a:spcBef>
        <a:spcAft>
          <a:spcPct val="0"/>
        </a:spcAft>
        <a:defRPr sz="4400">
          <a:solidFill>
            <a:schemeClr val="tx2"/>
          </a:solidFill>
          <a:latin typeface="Arial" pitchFamily="34" charset="0"/>
          <a:ea typeface="宋体" pitchFamily="2" charset="-122"/>
        </a:defRPr>
      </a:lvl7pPr>
      <a:lvl8pPr marL="1371600" algn="ctr" rtl="0" eaLnBrk="1" fontAlgn="base" hangingPunct="1">
        <a:spcBef>
          <a:spcPct val="0"/>
        </a:spcBef>
        <a:spcAft>
          <a:spcPct val="0"/>
        </a:spcAft>
        <a:defRPr sz="4400">
          <a:solidFill>
            <a:schemeClr val="tx2"/>
          </a:solidFill>
          <a:latin typeface="Arial" pitchFamily="34" charset="0"/>
          <a:ea typeface="宋体" pitchFamily="2" charset="-122"/>
        </a:defRPr>
      </a:lvl8pPr>
      <a:lvl9pPr marL="1828800" algn="ctr" rtl="0" eaLnBrk="1" fontAlgn="base" hangingPunct="1">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1" fontAlgn="base" hangingPunct="1">
        <a:spcBef>
          <a:spcPct val="20000"/>
        </a:spcBef>
        <a:spcAft>
          <a:spcPct val="0"/>
        </a:spcAft>
        <a:defRPr sz="3200">
          <a:solidFill>
            <a:srgbClr val="002060"/>
          </a:solidFill>
          <a:latin typeface="方正大标宋简体" pitchFamily="2" charset="-122"/>
          <a:ea typeface="方正大标宋简体" pitchFamily="2" charset="-122"/>
          <a:cs typeface="+mn-cs"/>
        </a:defRPr>
      </a:lvl1pPr>
      <a:lvl2pPr marL="742950" indent="-285750" algn="l" rtl="0" eaLnBrk="1" fontAlgn="base" hangingPunct="1">
        <a:spcBef>
          <a:spcPct val="20000"/>
        </a:spcBef>
        <a:spcAft>
          <a:spcPct val="0"/>
        </a:spcAft>
        <a:defRPr sz="2800">
          <a:solidFill>
            <a:srgbClr val="002060"/>
          </a:solidFill>
          <a:latin typeface="方正大标宋简体" pitchFamily="2" charset="-122"/>
          <a:ea typeface="方正大标宋简体" pitchFamily="2" charset="-122"/>
        </a:defRPr>
      </a:lvl2pPr>
      <a:lvl3pPr marL="1143000" indent="-228600" algn="l" rtl="0" eaLnBrk="1" fontAlgn="base" hangingPunct="1">
        <a:spcBef>
          <a:spcPct val="20000"/>
        </a:spcBef>
        <a:spcAft>
          <a:spcPct val="0"/>
        </a:spcAft>
        <a:defRPr sz="2400">
          <a:solidFill>
            <a:srgbClr val="002060"/>
          </a:solidFill>
          <a:latin typeface="方正大标宋简体" pitchFamily="2" charset="-122"/>
          <a:ea typeface="方正大标宋简体" pitchFamily="2" charset="-122"/>
        </a:defRPr>
      </a:lvl3pPr>
      <a:lvl4pPr marL="1600200" indent="-228600" algn="l" rtl="0" eaLnBrk="1" fontAlgn="base" hangingPunct="1">
        <a:spcBef>
          <a:spcPct val="20000"/>
        </a:spcBef>
        <a:spcAft>
          <a:spcPct val="0"/>
        </a:spcAft>
        <a:defRPr sz="2000">
          <a:solidFill>
            <a:srgbClr val="002060"/>
          </a:solidFill>
          <a:latin typeface="方正大标宋简体" pitchFamily="2" charset="-122"/>
          <a:ea typeface="方正大标宋简体" pitchFamily="2" charset="-122"/>
        </a:defRPr>
      </a:lvl4pPr>
      <a:lvl5pPr marL="2057400" indent="-228600" algn="l" rtl="0" eaLnBrk="1" fontAlgn="base" hangingPunct="1">
        <a:spcBef>
          <a:spcPct val="20000"/>
        </a:spcBef>
        <a:spcAft>
          <a:spcPct val="0"/>
        </a:spcAft>
        <a:defRPr sz="2000">
          <a:solidFill>
            <a:srgbClr val="002060"/>
          </a:solidFill>
          <a:latin typeface="方正大标宋简体" pitchFamily="2" charset="-122"/>
          <a:ea typeface="方正大标宋简体"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6" name="Text Box 12"/>
          <p:cNvSpPr txBox="1">
            <a:spLocks noChangeArrowheads="1"/>
          </p:cNvSpPr>
          <p:nvPr/>
        </p:nvSpPr>
        <p:spPr bwMode="auto">
          <a:xfrm>
            <a:off x="2195513" y="549275"/>
            <a:ext cx="6480175" cy="366713"/>
          </a:xfrm>
          <a:prstGeom prst="rect">
            <a:avLst/>
          </a:prstGeom>
          <a:noFill/>
          <a:ln w="9525">
            <a:noFill/>
            <a:miter lim="800000"/>
            <a:headEnd/>
            <a:tailEnd/>
          </a:ln>
          <a:effectLst/>
        </p:spPr>
        <p:txBody>
          <a:bodyPr>
            <a:spAutoFit/>
          </a:bodyPr>
          <a:lstStyle/>
          <a:p>
            <a:pPr fontAlgn="auto">
              <a:spcBef>
                <a:spcPct val="50000"/>
              </a:spcBef>
              <a:spcAft>
                <a:spcPts val="0"/>
              </a:spcAft>
              <a:defRPr/>
            </a:pPr>
            <a:endParaRPr lang="zh-CN" altLang="zh-CN">
              <a:latin typeface="+mn-lt"/>
              <a:ea typeface="+mn-ea"/>
            </a:endParaRPr>
          </a:p>
        </p:txBody>
      </p:sp>
      <p:sp>
        <p:nvSpPr>
          <p:cNvPr id="1042" name="Text Box 18"/>
          <p:cNvSpPr txBox="1">
            <a:spLocks noChangeArrowheads="1"/>
          </p:cNvSpPr>
          <p:nvPr/>
        </p:nvSpPr>
        <p:spPr bwMode="auto">
          <a:xfrm>
            <a:off x="684213" y="1633538"/>
            <a:ext cx="7775575" cy="366712"/>
          </a:xfrm>
          <a:prstGeom prst="rect">
            <a:avLst/>
          </a:prstGeom>
          <a:noFill/>
          <a:ln w="9525">
            <a:noFill/>
            <a:miter lim="800000"/>
            <a:headEnd/>
            <a:tailEnd/>
          </a:ln>
          <a:effectLst/>
        </p:spPr>
        <p:txBody>
          <a:bodyPr>
            <a:spAutoFit/>
          </a:bodyPr>
          <a:lstStyle/>
          <a:p>
            <a:pPr fontAlgn="auto">
              <a:spcBef>
                <a:spcPts val="0"/>
              </a:spcBef>
              <a:spcAft>
                <a:spcPts val="0"/>
              </a:spcAft>
              <a:defRPr/>
            </a:pPr>
            <a:endParaRPr lang="zh-CN" altLang="zh-CN">
              <a:latin typeface="+mn-lt"/>
              <a:ea typeface="+mn-ea"/>
            </a:endParaRPr>
          </a:p>
        </p:txBody>
      </p:sp>
      <p:pic>
        <p:nvPicPr>
          <p:cNvPr id="12292" name="Picture 21" descr="星牌幻灯03"/>
          <p:cNvPicPr>
            <a:picLocks noChangeAspect="1" noChangeArrowheads="1"/>
          </p:cNvPicPr>
          <p:nvPr/>
        </p:nvPicPr>
        <p:blipFill>
          <a:blip r:embed="rId12"/>
          <a:srcRect/>
          <a:stretch>
            <a:fillRect/>
          </a:stretch>
        </p:blipFill>
        <p:spPr bwMode="auto">
          <a:xfrm>
            <a:off x="0" y="0"/>
            <a:ext cx="9144000" cy="6858000"/>
          </a:xfrm>
          <a:prstGeom prst="rect">
            <a:avLst/>
          </a:prstGeom>
          <a:noFill/>
          <a:ln w="9525">
            <a:noFill/>
            <a:miter lim="800000"/>
            <a:headEnd/>
            <a:tailEnd/>
          </a:ln>
        </p:spPr>
      </p:pic>
      <p:sp>
        <p:nvSpPr>
          <p:cNvPr id="10" name="TextBox 9"/>
          <p:cNvSpPr txBox="1"/>
          <p:nvPr/>
        </p:nvSpPr>
        <p:spPr>
          <a:xfrm>
            <a:off x="428596" y="1500174"/>
            <a:ext cx="4929222" cy="107722"/>
          </a:xfrm>
          <a:prstGeom prst="rect">
            <a:avLst/>
          </a:prstGeom>
          <a:solidFill>
            <a:srgbClr val="FFC000"/>
          </a:solidFill>
          <a:effectLst>
            <a:innerShdw blurRad="63500" dist="50800" dir="2700000">
              <a:prstClr val="black">
                <a:alpha val="50000"/>
              </a:prstClr>
            </a:innerShdw>
            <a:softEdge rad="12700"/>
          </a:effectLst>
        </p:spPr>
        <p:txBody>
          <a:bodyPr>
            <a:spAutoFit/>
          </a:bodyPr>
          <a:lstStyle/>
          <a:p>
            <a:pPr fontAlgn="auto">
              <a:spcBef>
                <a:spcPts val="0"/>
              </a:spcBef>
              <a:spcAft>
                <a:spcPts val="0"/>
              </a:spcAft>
              <a:defRPr/>
            </a:pPr>
            <a:endParaRPr lang="zh-CN" altLang="en-US" sz="100" dirty="0">
              <a:latin typeface="+mn-lt"/>
              <a:ea typeface="宋体" charset="-122"/>
            </a:endParaRPr>
          </a:p>
        </p:txBody>
      </p:sp>
      <p:sp>
        <p:nvSpPr>
          <p:cNvPr id="12296" name="Rectangle 3"/>
          <p:cNvSpPr>
            <a:spLocks noGrp="1" noChangeArrowheads="1"/>
          </p:cNvSpPr>
          <p:nvPr>
            <p:ph type="body" idx="1"/>
          </p:nvPr>
        </p:nvSpPr>
        <p:spPr bwMode="auto">
          <a:xfrm>
            <a:off x="457200" y="1928813"/>
            <a:ext cx="7972425" cy="4197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1" name="Rectangle 4"/>
          <p:cNvSpPr>
            <a:spLocks noGrp="1" noChangeArrowheads="1"/>
          </p:cNvSpPr>
          <p:nvPr>
            <p:ph type="dt" sz="half" idx="2"/>
          </p:nvPr>
        </p:nvSpPr>
        <p:spPr bwMode="auto">
          <a:xfrm>
            <a:off x="457200" y="6245225"/>
            <a:ext cx="1400175" cy="39846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mn-lt"/>
                <a:ea typeface="宋体" pitchFamily="2" charset="-122"/>
              </a:defRPr>
            </a:lvl1pPr>
          </a:lstStyle>
          <a:p>
            <a:pPr>
              <a:defRPr/>
            </a:pPr>
            <a:endParaRPr lang="zh-CN" altLang="en-US"/>
          </a:p>
        </p:txBody>
      </p:sp>
      <p:sp>
        <p:nvSpPr>
          <p:cNvPr id="12" name="Rectangle 5"/>
          <p:cNvSpPr>
            <a:spLocks noGrp="1" noChangeArrowheads="1"/>
          </p:cNvSpPr>
          <p:nvPr>
            <p:ph type="ftr" sz="quarter" idx="3"/>
          </p:nvPr>
        </p:nvSpPr>
        <p:spPr bwMode="auto">
          <a:xfrm>
            <a:off x="7786688" y="6286500"/>
            <a:ext cx="966787" cy="4286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mn-lt"/>
                <a:ea typeface="宋体" pitchFamily="2" charset="-122"/>
              </a:defRPr>
            </a:lvl1pPr>
          </a:lstStyle>
          <a:p>
            <a:pPr>
              <a:defRPr/>
            </a:pPr>
            <a:endParaRPr lang="zh-CN" altLang="en-US"/>
          </a:p>
        </p:txBody>
      </p:sp>
      <p:sp>
        <p:nvSpPr>
          <p:cNvPr id="12299" name="标题占位符 14"/>
          <p:cNvSpPr>
            <a:spLocks noGrp="1"/>
          </p:cNvSpPr>
          <p:nvPr>
            <p:ph type="title"/>
          </p:nvPr>
        </p:nvSpPr>
        <p:spPr bwMode="auto">
          <a:xfrm>
            <a:off x="1071563" y="2857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6" name="灯片编号占位符 1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B58FAB8D-1AB1-4918-B1CC-6A52E8D7BCD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Lst>
  <p:transition/>
  <p:txStyles>
    <p:titleStyle>
      <a:lvl1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cs typeface="+mj-cs"/>
        </a:defRPr>
      </a:lvl1pPr>
      <a:lvl2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2pPr>
      <a:lvl3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3pPr>
      <a:lvl4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4pPr>
      <a:lvl5pPr algn="ctr" rtl="0" eaLnBrk="1" fontAlgn="base" hangingPunct="1">
        <a:spcBef>
          <a:spcPct val="0"/>
        </a:spcBef>
        <a:spcAft>
          <a:spcPct val="0"/>
        </a:spcAft>
        <a:defRPr sz="4000" b="1">
          <a:solidFill>
            <a:srgbClr val="00B050"/>
          </a:solidFill>
          <a:latin typeface="方正大标宋简体" pitchFamily="2" charset="-122"/>
          <a:ea typeface="方正大标宋简体" pitchFamily="2" charset="-122"/>
        </a:defRPr>
      </a:lvl5pPr>
      <a:lvl6pPr marL="457200" algn="ctr" rtl="0" eaLnBrk="1" fontAlgn="base" hangingPunct="1">
        <a:spcBef>
          <a:spcPct val="0"/>
        </a:spcBef>
        <a:spcAft>
          <a:spcPct val="0"/>
        </a:spcAft>
        <a:defRPr sz="4400">
          <a:solidFill>
            <a:schemeClr val="tx2"/>
          </a:solidFill>
          <a:latin typeface="Arial" pitchFamily="34" charset="0"/>
          <a:ea typeface="宋体" pitchFamily="2" charset="-122"/>
        </a:defRPr>
      </a:lvl6pPr>
      <a:lvl7pPr marL="914400" algn="ctr" rtl="0" eaLnBrk="1" fontAlgn="base" hangingPunct="1">
        <a:spcBef>
          <a:spcPct val="0"/>
        </a:spcBef>
        <a:spcAft>
          <a:spcPct val="0"/>
        </a:spcAft>
        <a:defRPr sz="4400">
          <a:solidFill>
            <a:schemeClr val="tx2"/>
          </a:solidFill>
          <a:latin typeface="Arial" pitchFamily="34" charset="0"/>
          <a:ea typeface="宋体" pitchFamily="2" charset="-122"/>
        </a:defRPr>
      </a:lvl7pPr>
      <a:lvl8pPr marL="1371600" algn="ctr" rtl="0" eaLnBrk="1" fontAlgn="base" hangingPunct="1">
        <a:spcBef>
          <a:spcPct val="0"/>
        </a:spcBef>
        <a:spcAft>
          <a:spcPct val="0"/>
        </a:spcAft>
        <a:defRPr sz="4400">
          <a:solidFill>
            <a:schemeClr val="tx2"/>
          </a:solidFill>
          <a:latin typeface="Arial" pitchFamily="34" charset="0"/>
          <a:ea typeface="宋体" pitchFamily="2" charset="-122"/>
        </a:defRPr>
      </a:lvl8pPr>
      <a:lvl9pPr marL="1828800" algn="ctr" rtl="0" eaLnBrk="1" fontAlgn="base" hangingPunct="1">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1" fontAlgn="base" hangingPunct="1">
        <a:spcBef>
          <a:spcPct val="20000"/>
        </a:spcBef>
        <a:spcAft>
          <a:spcPct val="0"/>
        </a:spcAft>
        <a:defRPr sz="3200">
          <a:solidFill>
            <a:srgbClr val="002060"/>
          </a:solidFill>
          <a:latin typeface="方正大标宋简体" pitchFamily="2" charset="-122"/>
          <a:ea typeface="方正大标宋简体" pitchFamily="2" charset="-122"/>
          <a:cs typeface="+mn-cs"/>
        </a:defRPr>
      </a:lvl1pPr>
      <a:lvl2pPr marL="742950" indent="-285750" algn="l" rtl="0" eaLnBrk="1" fontAlgn="base" hangingPunct="1">
        <a:spcBef>
          <a:spcPct val="20000"/>
        </a:spcBef>
        <a:spcAft>
          <a:spcPct val="0"/>
        </a:spcAft>
        <a:defRPr sz="2800">
          <a:solidFill>
            <a:srgbClr val="002060"/>
          </a:solidFill>
          <a:latin typeface="方正大标宋简体" pitchFamily="2" charset="-122"/>
          <a:ea typeface="方正大标宋简体" pitchFamily="2" charset="-122"/>
        </a:defRPr>
      </a:lvl2pPr>
      <a:lvl3pPr marL="1143000" indent="-228600" algn="l" rtl="0" eaLnBrk="1" fontAlgn="base" hangingPunct="1">
        <a:spcBef>
          <a:spcPct val="20000"/>
        </a:spcBef>
        <a:spcAft>
          <a:spcPct val="0"/>
        </a:spcAft>
        <a:defRPr sz="2400">
          <a:solidFill>
            <a:srgbClr val="002060"/>
          </a:solidFill>
          <a:latin typeface="方正大标宋简体" pitchFamily="2" charset="-122"/>
          <a:ea typeface="方正大标宋简体" pitchFamily="2" charset="-122"/>
        </a:defRPr>
      </a:lvl3pPr>
      <a:lvl4pPr marL="1600200" indent="-228600" algn="l" rtl="0" eaLnBrk="1" fontAlgn="base" hangingPunct="1">
        <a:spcBef>
          <a:spcPct val="20000"/>
        </a:spcBef>
        <a:spcAft>
          <a:spcPct val="0"/>
        </a:spcAft>
        <a:defRPr sz="2000">
          <a:solidFill>
            <a:srgbClr val="002060"/>
          </a:solidFill>
          <a:latin typeface="方正大标宋简体" pitchFamily="2" charset="-122"/>
          <a:ea typeface="方正大标宋简体" pitchFamily="2" charset="-122"/>
        </a:defRPr>
      </a:lvl4pPr>
      <a:lvl5pPr marL="2057400" indent="-228600" algn="l" rtl="0" eaLnBrk="1" fontAlgn="base" hangingPunct="1">
        <a:spcBef>
          <a:spcPct val="20000"/>
        </a:spcBef>
        <a:spcAft>
          <a:spcPct val="0"/>
        </a:spcAft>
        <a:defRPr sz="2000">
          <a:solidFill>
            <a:srgbClr val="002060"/>
          </a:solidFill>
          <a:latin typeface="方正大标宋简体" pitchFamily="2" charset="-122"/>
          <a:ea typeface="方正大标宋简体"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6.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images.google.cn/imgres?imgurl=http://www.befarmer.com/main/upload/070829c006-thumb.jpg&amp;imgrefurl=http://www.befarmer.com/main/2007/08/post_1103.html&amp;h=240&amp;w=320&amp;sz=13&amp;hl=zh-CN&amp;start=1&amp;tbnid=gG3u6d1aWdrrBM:&amp;tbnh=89&amp;tbnw=118&amp;prev=/images?q=%E6%B3%A2%E5%B0%94%E5%A4%9A%E6%B6%B2&amp;gbv=2&amp;complete=1&amp;hl=zh-CN&amp;newwindow=1&amp;sa=G" TargetMode="Externa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wmf"/><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6.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36.xml"/><Relationship Id="rId1" Type="http://schemas.openxmlformats.org/officeDocument/2006/relationships/tags" Target="../tags/tag1.xml"/><Relationship Id="rId4" Type="http://schemas.openxmlformats.org/officeDocument/2006/relationships/image" Target="../media/image35.jpeg"/></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gif"/><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43.png"/><Relationship Id="rId2" Type="http://schemas.openxmlformats.org/officeDocument/2006/relationships/slideLayout" Target="../slideLayouts/slideLayout34.xml"/><Relationship Id="rId1" Type="http://schemas.openxmlformats.org/officeDocument/2006/relationships/vmlDrawing" Target="../drawings/vmlDrawing2.vml"/><Relationship Id="rId6" Type="http://schemas.openxmlformats.org/officeDocument/2006/relationships/image" Target="../media/image42.png"/><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0.x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slideLayout" Target="../slideLayouts/slideLayout3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6.xml"/></Relationships>
</file>

<file path=ppt/slides/_rels/slide6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071538" y="3643314"/>
            <a:ext cx="7772400" cy="1470025"/>
          </a:xfrm>
        </p:spPr>
        <p:txBody>
          <a:bodyPr/>
          <a:lstStyle/>
          <a:p>
            <a:r>
              <a:rPr lang="zh-CN" altLang="en-US" sz="6600" dirty="0" smtClean="0"/>
              <a:t>农药基础知识培训</a:t>
            </a:r>
            <a:endParaRPr lang="zh-CN" altLang="en-US" sz="6600" dirty="0"/>
          </a:p>
        </p:txBody>
      </p:sp>
      <p:sp>
        <p:nvSpPr>
          <p:cNvPr id="3" name="副标题 2"/>
          <p:cNvSpPr>
            <a:spLocks noGrp="1"/>
          </p:cNvSpPr>
          <p:nvPr>
            <p:ph type="subTitle" idx="1"/>
          </p:nvPr>
        </p:nvSpPr>
        <p:spPr>
          <a:xfrm>
            <a:off x="1643042" y="5357826"/>
            <a:ext cx="6400800" cy="1214446"/>
          </a:xfrm>
        </p:spPr>
        <p:txBody>
          <a:bodyPr/>
          <a:lstStyle/>
          <a:p>
            <a:r>
              <a:rPr lang="zh-CN" altLang="en-US" sz="3200" b="1" dirty="0" smtClean="0">
                <a:solidFill>
                  <a:srgbClr val="0070C0"/>
                </a:solidFill>
              </a:rPr>
              <a:t>杨秀霞</a:t>
            </a:r>
            <a:endParaRPr lang="en-US" altLang="zh-CN" sz="3200" b="1" dirty="0" smtClean="0">
              <a:solidFill>
                <a:srgbClr val="0070C0"/>
              </a:solidFill>
            </a:endParaRPr>
          </a:p>
          <a:p>
            <a:r>
              <a:rPr lang="en-US" altLang="zh-CN" sz="3200" b="1" dirty="0" smtClean="0">
                <a:solidFill>
                  <a:srgbClr val="0070C0"/>
                </a:solidFill>
              </a:rPr>
              <a:t>13573883737</a:t>
            </a:r>
            <a:endParaRPr lang="zh-CN" altLang="en-US" sz="3200" b="1"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什么是农药？</a:t>
            </a:r>
            <a:endParaRPr lang="zh-CN" altLang="en-US" dirty="0"/>
          </a:p>
        </p:txBody>
      </p:sp>
      <p:sp>
        <p:nvSpPr>
          <p:cNvPr id="4" name="Rectangle 4"/>
          <p:cNvSpPr>
            <a:spLocks noGrp="1" noChangeArrowheads="1"/>
          </p:cNvSpPr>
          <p:nvPr>
            <p:ph idx="1"/>
          </p:nvPr>
        </p:nvSpPr>
        <p:spPr bwMode="auto">
          <a:prstGeom prst="rect">
            <a:avLst/>
          </a:prstGeom>
          <a:noFill/>
          <a:ln w="9525">
            <a:noFill/>
            <a:miter lim="800000"/>
            <a:headEnd/>
            <a:tailEnd/>
          </a:ln>
          <a:effectLst/>
        </p:spPr>
        <p:txBody>
          <a:bodyPr>
            <a:spAutoFit/>
          </a:bodyPr>
          <a:lstStyle/>
          <a:p>
            <a:pPr>
              <a:buFontTx/>
              <a:buChar char="•"/>
            </a:pPr>
            <a:r>
              <a:rPr lang="zh-CN" altLang="en-US" sz="3600" b="1" i="1" dirty="0">
                <a:solidFill>
                  <a:srgbClr val="FF0000"/>
                </a:solidFill>
              </a:rPr>
              <a:t>毒品</a:t>
            </a:r>
            <a:r>
              <a:rPr lang="en-US" altLang="zh-CN" sz="3600" b="1" i="1" dirty="0">
                <a:solidFill>
                  <a:srgbClr val="FF0000"/>
                </a:solidFill>
                <a:latin typeface="Arial"/>
              </a:rPr>
              <a:t>……</a:t>
            </a:r>
            <a:endParaRPr lang="en-US" altLang="zh-CN" sz="3600" b="1" i="1" dirty="0">
              <a:solidFill>
                <a:srgbClr val="FF0000"/>
              </a:solidFill>
            </a:endParaRPr>
          </a:p>
          <a:p>
            <a:pPr>
              <a:buFontTx/>
              <a:buChar char="•"/>
            </a:pPr>
            <a:r>
              <a:rPr lang="zh-CN" altLang="en-US" sz="3600" b="1" i="1" dirty="0">
                <a:solidFill>
                  <a:srgbClr val="FF0000"/>
                </a:solidFill>
              </a:rPr>
              <a:t>商品</a:t>
            </a:r>
            <a:r>
              <a:rPr lang="en-US" altLang="zh-CN" b="1" i="1" dirty="0">
                <a:solidFill>
                  <a:srgbClr val="FF0000"/>
                </a:solidFill>
                <a:latin typeface="Arial"/>
              </a:rPr>
              <a:t>……</a:t>
            </a:r>
            <a:endParaRPr lang="en-US" altLang="zh-CN" sz="3600" b="1" i="1" dirty="0">
              <a:solidFill>
                <a:srgbClr val="FF0000"/>
              </a:solidFill>
            </a:endParaRPr>
          </a:p>
          <a:p>
            <a:pPr>
              <a:buFontTx/>
              <a:buChar char="•"/>
            </a:pPr>
            <a:r>
              <a:rPr lang="zh-CN" altLang="en-US" sz="3600" b="1" i="1" dirty="0">
                <a:solidFill>
                  <a:srgbClr val="FF0000"/>
                </a:solidFill>
              </a:rPr>
              <a:t>农业生产资料</a:t>
            </a:r>
            <a:r>
              <a:rPr lang="en-US" altLang="zh-CN" b="1" i="1" dirty="0">
                <a:solidFill>
                  <a:srgbClr val="FF0000"/>
                </a:solidFill>
                <a:latin typeface="Arial"/>
              </a:rPr>
              <a:t>……</a:t>
            </a:r>
            <a:endParaRPr lang="en-US" altLang="zh-CN" sz="3600" b="1" i="1" dirty="0">
              <a:solidFill>
                <a:srgbClr val="FF0000"/>
              </a:solidFill>
            </a:endParaRPr>
          </a:p>
          <a:p>
            <a:pPr>
              <a:buFontTx/>
              <a:buChar char="•"/>
            </a:pPr>
            <a:r>
              <a:rPr lang="zh-CN" altLang="en-US" sz="3600" b="1" i="1" dirty="0">
                <a:solidFill>
                  <a:srgbClr val="FF0000"/>
                </a:solidFill>
              </a:rPr>
              <a:t>杀虫杀菌剂</a:t>
            </a:r>
            <a:r>
              <a:rPr lang="en-US" altLang="zh-CN" b="1" i="1" dirty="0">
                <a:solidFill>
                  <a:srgbClr val="FF0000"/>
                </a:solidFill>
                <a:latin typeface="Arial"/>
              </a:rPr>
              <a:t>……</a:t>
            </a:r>
            <a:endParaRPr lang="en-US" altLang="zh-CN" b="1" i="1" dirty="0">
              <a:solidFill>
                <a:srgbClr val="FF0000"/>
              </a:solidFill>
            </a:endParaRPr>
          </a:p>
          <a:p>
            <a:pPr>
              <a:buFontTx/>
              <a:buChar char="•"/>
            </a:pPr>
            <a:r>
              <a:rPr lang="en-US" altLang="zh-CN" sz="3600" b="1" i="1" dirty="0">
                <a:solidFill>
                  <a:srgbClr val="FF0000"/>
                </a:solidFill>
                <a:latin typeface="Arial"/>
              </a:rPr>
              <a:t>……</a:t>
            </a:r>
            <a:endParaRPr lang="en-US" altLang="zh-CN" sz="3600" b="1" i="1" dirty="0">
              <a:solidFill>
                <a:srgbClr val="FF0000"/>
              </a:solidFill>
            </a:endParaRPr>
          </a:p>
          <a:p>
            <a:endParaRPr lang="en-US" altLang="zh-CN" sz="3600" b="1" i="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r>
              <a:rPr lang="zh-CN" altLang="en-US" b="1" dirty="0"/>
              <a:t>农药、植保与人类</a:t>
            </a:r>
          </a:p>
        </p:txBody>
      </p:sp>
      <p:sp>
        <p:nvSpPr>
          <p:cNvPr id="208899" name="Rectangle 3"/>
          <p:cNvSpPr>
            <a:spLocks noGrp="1" noChangeArrowheads="1"/>
          </p:cNvSpPr>
          <p:nvPr>
            <p:ph type="body" idx="1"/>
          </p:nvPr>
        </p:nvSpPr>
        <p:spPr>
          <a:xfrm>
            <a:off x="685800" y="1905000"/>
            <a:ext cx="7434263" cy="3276600"/>
          </a:xfrm>
        </p:spPr>
        <p:txBody>
          <a:bodyPr/>
          <a:lstStyle/>
          <a:p>
            <a:r>
              <a:rPr lang="zh-CN" altLang="en-US" sz="3400" b="1" dirty="0"/>
              <a:t>自远古时代出现农作物以来，人类就一直在同危害农作物的各种有害生物进行斗争</a:t>
            </a:r>
            <a:endParaRPr lang="zh-CN" altLang="en-US" sz="3200" b="1" dirty="0"/>
          </a:p>
        </p:txBody>
      </p:sp>
      <p:pic>
        <p:nvPicPr>
          <p:cNvPr id="208900" name="Picture 4" descr="星牌LOGO"/>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553200" y="58738"/>
            <a:ext cx="1905000" cy="1470025"/>
          </a:xfrm>
          <a:prstGeom prst="rect">
            <a:avLst/>
          </a:prstGeom>
          <a:noFill/>
          <a:ln w="9525">
            <a:noFill/>
            <a:miter lim="800000"/>
            <a:headEnd/>
            <a:tailEnd/>
          </a:ln>
        </p:spPr>
      </p:pic>
      <p:graphicFrame>
        <p:nvGraphicFramePr>
          <p:cNvPr id="110594" name="Object 2"/>
          <p:cNvGraphicFramePr>
            <a:graphicFrameLocks noChangeAspect="1"/>
          </p:cNvGraphicFramePr>
          <p:nvPr/>
        </p:nvGraphicFramePr>
        <p:xfrm>
          <a:off x="6429388" y="3357562"/>
          <a:ext cx="2378078" cy="2664687"/>
        </p:xfrm>
        <a:graphic>
          <a:graphicData uri="http://schemas.openxmlformats.org/presentationml/2006/ole">
            <p:oleObj spid="_x0000_s110594" name="GALLERY" r:id="rId5" imgW="6170040" imgH="6913440" progId="">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r>
              <a:rPr lang="zh-CN" altLang="en-US" b="1" dirty="0"/>
              <a:t>农药、植保与人类</a:t>
            </a:r>
          </a:p>
        </p:txBody>
      </p:sp>
      <p:sp>
        <p:nvSpPr>
          <p:cNvPr id="263171" name="Rectangle 3"/>
          <p:cNvSpPr>
            <a:spLocks noGrp="1" noChangeArrowheads="1"/>
          </p:cNvSpPr>
          <p:nvPr>
            <p:ph type="body" idx="1"/>
          </p:nvPr>
        </p:nvSpPr>
        <p:spPr>
          <a:xfrm>
            <a:off x="2714612" y="1981200"/>
            <a:ext cx="5938851" cy="4267200"/>
          </a:xfrm>
        </p:spPr>
        <p:txBody>
          <a:bodyPr/>
          <a:lstStyle/>
          <a:p>
            <a:r>
              <a:rPr lang="zh-CN" altLang="en-US" sz="3600" b="1" dirty="0"/>
              <a:t>农药是现代农业的重要生产资料；农药防治是</a:t>
            </a:r>
            <a:r>
              <a:rPr lang="zh-CN" altLang="en-US" sz="3600" b="1" dirty="0">
                <a:solidFill>
                  <a:srgbClr val="FF0000"/>
                </a:solidFill>
              </a:rPr>
              <a:t>植物保护</a:t>
            </a:r>
            <a:r>
              <a:rPr lang="en-US" altLang="zh-CN" sz="3600" b="1" dirty="0">
                <a:solidFill>
                  <a:srgbClr val="FF0000"/>
                </a:solidFill>
              </a:rPr>
              <a:t>/</a:t>
            </a:r>
            <a:r>
              <a:rPr lang="zh-CN" altLang="en-US" sz="3600" b="1" dirty="0">
                <a:solidFill>
                  <a:srgbClr val="FF0000"/>
                </a:solidFill>
              </a:rPr>
              <a:t>卫生防疫</a:t>
            </a:r>
            <a:r>
              <a:rPr lang="zh-CN" altLang="en-US" sz="3600" b="1" dirty="0"/>
              <a:t>的主体。</a:t>
            </a:r>
          </a:p>
        </p:txBody>
      </p:sp>
      <p:pic>
        <p:nvPicPr>
          <p:cNvPr id="263172" name="Picture 4" descr="星牌LOGO"/>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553200" y="58738"/>
            <a:ext cx="1905000" cy="1470025"/>
          </a:xfrm>
          <a:prstGeom prst="rect">
            <a:avLst/>
          </a:prstGeom>
          <a:noFill/>
          <a:ln w="9525">
            <a:noFill/>
            <a:miter lim="800000"/>
            <a:headEnd/>
            <a:tailEnd/>
          </a:ln>
        </p:spPr>
      </p:pic>
      <p:pic>
        <p:nvPicPr>
          <p:cNvPr id="5" name="Picture 3" descr="semprot"/>
          <p:cNvPicPr>
            <a:picLocks noChangeAspect="1" noChangeArrowheads="1"/>
          </p:cNvPicPr>
          <p:nvPr/>
        </p:nvPicPr>
        <p:blipFill>
          <a:blip r:embed="rId4">
            <a:clrChange>
              <a:clrFrom>
                <a:srgbClr val="00FF00"/>
              </a:clrFrom>
              <a:clrTo>
                <a:srgbClr val="00FF00">
                  <a:alpha val="0"/>
                </a:srgbClr>
              </a:clrTo>
            </a:clrChange>
          </a:blip>
          <a:srcRect r="32808"/>
          <a:stretch>
            <a:fillRect/>
          </a:stretch>
        </p:blipFill>
        <p:spPr bwMode="auto">
          <a:xfrm>
            <a:off x="285720" y="2000240"/>
            <a:ext cx="2071670" cy="3971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zh-CN" altLang="en-US" b="1" dirty="0"/>
              <a:t>农药、植保与人类</a:t>
            </a:r>
          </a:p>
        </p:txBody>
      </p:sp>
      <p:sp>
        <p:nvSpPr>
          <p:cNvPr id="265219" name="Rectangle 3"/>
          <p:cNvSpPr>
            <a:spLocks noGrp="1" noChangeArrowheads="1"/>
          </p:cNvSpPr>
          <p:nvPr>
            <p:ph type="body" idx="1"/>
          </p:nvPr>
        </p:nvSpPr>
        <p:spPr>
          <a:xfrm>
            <a:off x="566738" y="1981200"/>
            <a:ext cx="7434262" cy="4267200"/>
          </a:xfrm>
        </p:spPr>
        <p:txBody>
          <a:bodyPr/>
          <a:lstStyle/>
          <a:p>
            <a:r>
              <a:rPr lang="zh-CN" altLang="en-US" sz="3200" b="1" dirty="0"/>
              <a:t>农药是现有人类管理的所有具有潜在</a:t>
            </a:r>
            <a:r>
              <a:rPr lang="zh-CN" altLang="en-US" sz="3200" b="1" dirty="0">
                <a:solidFill>
                  <a:srgbClr val="FF0000"/>
                </a:solidFill>
              </a:rPr>
              <a:t>毒性</a:t>
            </a:r>
            <a:r>
              <a:rPr lang="zh-CN" altLang="en-US" sz="3200" b="1" dirty="0"/>
              <a:t>的化合物中，唯一被有意识地释放到环境中以实现其价值的物质。</a:t>
            </a:r>
          </a:p>
        </p:txBody>
      </p:sp>
      <p:pic>
        <p:nvPicPr>
          <p:cNvPr id="5" name="Picture 6" descr="A"/>
          <p:cNvPicPr>
            <a:picLocks noChangeAspect="1" noChangeArrowheads="1"/>
          </p:cNvPicPr>
          <p:nvPr/>
        </p:nvPicPr>
        <p:blipFill>
          <a:blip r:embed="rId3" cstate="print"/>
          <a:srcRect/>
          <a:stretch>
            <a:fillRect/>
          </a:stretch>
        </p:blipFill>
        <p:spPr bwMode="auto">
          <a:xfrm>
            <a:off x="6835278" y="3714752"/>
            <a:ext cx="2308722" cy="20249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r>
              <a:rPr lang="zh-CN" altLang="en-US" dirty="0"/>
              <a:t>农药的定义（中国）</a:t>
            </a:r>
          </a:p>
        </p:txBody>
      </p:sp>
      <p:sp>
        <p:nvSpPr>
          <p:cNvPr id="212995" name="Rectangle 3"/>
          <p:cNvSpPr>
            <a:spLocks noGrp="1" noChangeArrowheads="1"/>
          </p:cNvSpPr>
          <p:nvPr>
            <p:ph type="body" idx="1"/>
          </p:nvPr>
        </p:nvSpPr>
        <p:spPr>
          <a:xfrm>
            <a:off x="457200" y="1752600"/>
            <a:ext cx="8272463" cy="4495800"/>
          </a:xfrm>
        </p:spPr>
        <p:txBody>
          <a:bodyPr/>
          <a:lstStyle/>
          <a:p>
            <a:r>
              <a:rPr lang="zh-CN" altLang="en-US" sz="2800" b="1" dirty="0"/>
              <a:t>现代农药的定义：农药是指用来</a:t>
            </a:r>
            <a:r>
              <a:rPr lang="zh-CN" altLang="en-US" sz="2800" b="1" dirty="0">
                <a:solidFill>
                  <a:srgbClr val="FF0000"/>
                </a:solidFill>
              </a:rPr>
              <a:t>预防、消灭或控制危害农业、林业植物及其产品的病、虫、草和其它有害生物</a:t>
            </a:r>
            <a:r>
              <a:rPr lang="zh-CN" altLang="en-US" sz="2800" b="1" dirty="0"/>
              <a:t>以及有目的地调节植物、昆虫生长发育的化学合成物质或来源于生物、其它天然物质的一种或几种物质的混合物及其制剂。</a:t>
            </a:r>
            <a:r>
              <a:rPr lang="zh-CN" altLang="en-US" sz="2200" dirty="0"/>
              <a:t>（ </a:t>
            </a:r>
            <a:r>
              <a:rPr lang="en-US" altLang="zh-CN" sz="2200" dirty="0"/>
              <a:t>《</a:t>
            </a:r>
            <a:r>
              <a:rPr lang="zh-CN" altLang="en-US" sz="2200" dirty="0"/>
              <a:t>中华人民共和国农药管理条例</a:t>
            </a:r>
            <a:r>
              <a:rPr lang="en-US" altLang="zh-CN" sz="2200" dirty="0"/>
              <a:t>》</a:t>
            </a:r>
            <a:r>
              <a:rPr lang="zh-CN" altLang="en-US" sz="2200" dirty="0"/>
              <a:t>， </a:t>
            </a:r>
            <a:r>
              <a:rPr lang="en-US" altLang="zh-CN" sz="2200" dirty="0"/>
              <a:t>1997 </a:t>
            </a:r>
            <a:r>
              <a:rPr lang="zh-CN" altLang="en-US" sz="2200" dirty="0"/>
              <a:t>年</a:t>
            </a:r>
            <a:r>
              <a:rPr lang="en-US" altLang="zh-CN" sz="2200" dirty="0"/>
              <a:t>5</a:t>
            </a:r>
            <a:r>
              <a:rPr lang="zh-CN" altLang="en-US" sz="2200" dirty="0"/>
              <a:t>月</a:t>
            </a:r>
            <a:r>
              <a:rPr lang="en-US" altLang="zh-CN" sz="2200" dirty="0"/>
              <a:t>8</a:t>
            </a:r>
            <a:r>
              <a:rPr lang="zh-CN" altLang="en-US" sz="2200" dirty="0"/>
              <a:t>日）</a:t>
            </a:r>
          </a:p>
          <a:p>
            <a:r>
              <a:rPr lang="zh-CN" altLang="en-US" sz="2200" b="1" dirty="0"/>
              <a:t>传统农药的概念：农药主要是指用来防治为害农林牧业生产的有害生物（害虫、害螨、病菌、线虫、杂草、鼠类）和调节植物生长发育的化学物质。</a:t>
            </a:r>
            <a:r>
              <a:rPr lang="zh-CN" altLang="en-US" sz="2600" dirty="0"/>
              <a:t> </a:t>
            </a:r>
            <a:r>
              <a:rPr lang="zh-CN" altLang="en-US" sz="1800" dirty="0"/>
              <a:t>（</a:t>
            </a:r>
            <a:r>
              <a:rPr lang="en-US" altLang="zh-CN" sz="1800" dirty="0"/>
              <a:t>《</a:t>
            </a:r>
            <a:r>
              <a:rPr lang="zh-CN" altLang="en-US" sz="1800" dirty="0"/>
              <a:t>中国农业百科全书</a:t>
            </a:r>
            <a:r>
              <a:rPr lang="en-US" altLang="zh-CN" sz="1800" dirty="0">
                <a:latin typeface="Arial"/>
              </a:rPr>
              <a:t>—</a:t>
            </a:r>
            <a:r>
              <a:rPr lang="zh-CN" altLang="en-US" sz="1800" dirty="0"/>
              <a:t>农药卷</a:t>
            </a:r>
            <a:r>
              <a:rPr lang="en-US" altLang="zh-CN" sz="1800" dirty="0"/>
              <a:t>》</a:t>
            </a:r>
            <a:r>
              <a:rPr lang="zh-CN" altLang="en-US" sz="1800" dirty="0"/>
              <a:t>）</a:t>
            </a:r>
            <a:endParaRPr lang="zh-CN" alt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r>
              <a:rPr lang="zh-CN" altLang="en-US" b="1" dirty="0"/>
              <a:t>农药的定义（美国）</a:t>
            </a:r>
          </a:p>
        </p:txBody>
      </p:sp>
      <p:sp>
        <p:nvSpPr>
          <p:cNvPr id="214019" name="Rectangle 3"/>
          <p:cNvSpPr>
            <a:spLocks noGrp="1" noChangeArrowheads="1"/>
          </p:cNvSpPr>
          <p:nvPr>
            <p:ph type="body" idx="1"/>
          </p:nvPr>
        </p:nvSpPr>
        <p:spPr>
          <a:xfrm>
            <a:off x="762000" y="2057400"/>
            <a:ext cx="7467600" cy="4267200"/>
          </a:xfrm>
        </p:spPr>
        <p:txBody>
          <a:bodyPr/>
          <a:lstStyle/>
          <a:p>
            <a:pPr>
              <a:lnSpc>
                <a:spcPct val="90000"/>
              </a:lnSpc>
            </a:pPr>
            <a:r>
              <a:rPr lang="zh-CN" altLang="en-US" sz="2600" b="1" dirty="0"/>
              <a:t>只要具有预防、杀灭、驱除或减轻任何之害虫、害螨、真菌、线虫、杂草、啮齿类动物和软体类动物等有害生物的特质，且具备商品的特征，且是被人类有意识的释放到环境中以实现其价值特性的任何一种物质或几种物质的混合物及其制剂，统称之为农药。</a:t>
            </a:r>
            <a:r>
              <a:rPr lang="zh-CN" altLang="en-US" sz="2200" dirty="0"/>
              <a:t>｛</a:t>
            </a:r>
            <a:r>
              <a:rPr lang="zh-CN" altLang="en-US" sz="2000" dirty="0"/>
              <a:t>美国环保署（</a:t>
            </a:r>
            <a:r>
              <a:rPr lang="en-US" altLang="zh-CN" sz="2000" dirty="0"/>
              <a:t>EPA</a:t>
            </a:r>
            <a:r>
              <a:rPr lang="zh-CN" altLang="en-US" sz="2000" dirty="0"/>
              <a:t>），「联邦杀虫药、杀霉菌药和杀鼠药法」（</a:t>
            </a:r>
            <a:r>
              <a:rPr lang="en-US" altLang="zh-CN" sz="2000" dirty="0"/>
              <a:t>Federal Insecticide, Fungicide, and </a:t>
            </a:r>
            <a:r>
              <a:rPr lang="en-US" altLang="zh-CN" sz="2000" dirty="0" err="1"/>
              <a:t>Rodenticide</a:t>
            </a:r>
            <a:r>
              <a:rPr lang="en-US" altLang="zh-CN" sz="2000" dirty="0"/>
              <a:t> Act</a:t>
            </a:r>
            <a:r>
              <a:rPr lang="zh-CN" altLang="en-US" sz="2000" dirty="0"/>
              <a:t>，简称</a:t>
            </a:r>
            <a:r>
              <a:rPr lang="en-US" altLang="zh-CN" sz="2000" dirty="0"/>
              <a:t>FIFRA</a:t>
            </a:r>
            <a:r>
              <a:rPr lang="zh-CN" altLang="en-US" sz="2000" dirty="0"/>
              <a:t>）</a:t>
            </a:r>
            <a:r>
              <a:rPr lang="zh-CN" altLang="en-US" sz="2200" dirty="0"/>
              <a:t> ，</a:t>
            </a:r>
            <a:r>
              <a:rPr lang="en-US" altLang="zh-CN" sz="2200" dirty="0"/>
              <a:t>1947</a:t>
            </a:r>
            <a:r>
              <a:rPr lang="zh-CN" altLang="en-US" sz="2200" dirty="0"/>
              <a:t>年｝</a:t>
            </a:r>
            <a:endParaRPr lang="zh-CN" altLang="en-US" sz="22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r>
              <a:rPr lang="zh-CN" altLang="en-US" b="1" dirty="0"/>
              <a:t>农药的定义（国际）</a:t>
            </a:r>
          </a:p>
        </p:txBody>
      </p:sp>
      <p:sp>
        <p:nvSpPr>
          <p:cNvPr id="215043" name="Rectangle 3"/>
          <p:cNvSpPr>
            <a:spLocks noGrp="1" noChangeArrowheads="1"/>
          </p:cNvSpPr>
          <p:nvPr>
            <p:ph type="body" idx="1"/>
          </p:nvPr>
        </p:nvSpPr>
        <p:spPr>
          <a:xfrm>
            <a:off x="338138" y="1752600"/>
            <a:ext cx="8577262" cy="4267200"/>
          </a:xfrm>
        </p:spPr>
        <p:txBody>
          <a:bodyPr/>
          <a:lstStyle/>
          <a:p>
            <a:pPr>
              <a:lnSpc>
                <a:spcPct val="90000"/>
              </a:lnSpc>
            </a:pPr>
            <a:r>
              <a:rPr lang="zh-CN" altLang="en-US" sz="2400" b="1" dirty="0"/>
              <a:t>欧日美国际通用名称</a:t>
            </a:r>
            <a:r>
              <a:rPr lang="en-US" altLang="zh-CN" sz="2400" b="1" dirty="0">
                <a:latin typeface="Arial"/>
              </a:rPr>
              <a:t>—“</a:t>
            </a:r>
            <a:r>
              <a:rPr lang="zh-CN" altLang="en-US" sz="2400" b="1" dirty="0"/>
              <a:t>农药</a:t>
            </a:r>
            <a:r>
              <a:rPr lang="zh-CN" altLang="en-US" sz="2400" b="1" dirty="0">
                <a:latin typeface="Arial"/>
              </a:rPr>
              <a:t>”</a:t>
            </a:r>
            <a:r>
              <a:rPr lang="en-US" altLang="zh-CN" sz="2400" b="1" dirty="0">
                <a:latin typeface="Arial"/>
              </a:rPr>
              <a:t>—</a:t>
            </a:r>
            <a:r>
              <a:rPr lang="en-US" altLang="zh-CN" sz="2000" b="1" dirty="0"/>
              <a:t>Pesticide</a:t>
            </a:r>
            <a:r>
              <a:rPr lang="zh-CN" altLang="en-US" sz="2400" b="1" dirty="0"/>
              <a:t>，日本农药范畴包括赤眼蜂卡等</a:t>
            </a:r>
            <a:r>
              <a:rPr lang="zh-CN" altLang="en-US" sz="2400" b="1" dirty="0">
                <a:latin typeface="Arial"/>
              </a:rPr>
              <a:t>“</a:t>
            </a:r>
            <a:r>
              <a:rPr lang="zh-CN" altLang="en-US" sz="2400" b="1" dirty="0"/>
              <a:t>天敌生物农药</a:t>
            </a:r>
            <a:r>
              <a:rPr lang="zh-CN" altLang="en-US" sz="2400" b="1" dirty="0">
                <a:latin typeface="Arial"/>
              </a:rPr>
              <a:t>”</a:t>
            </a:r>
            <a:r>
              <a:rPr lang="zh-CN" altLang="en-US" sz="2400" b="1" dirty="0"/>
              <a:t>。</a:t>
            </a:r>
          </a:p>
          <a:p>
            <a:pPr>
              <a:lnSpc>
                <a:spcPct val="90000"/>
              </a:lnSpc>
            </a:pPr>
            <a:r>
              <a:rPr lang="zh-CN" altLang="en-US" sz="2400" b="1" dirty="0"/>
              <a:t>英国则称为</a:t>
            </a:r>
            <a:r>
              <a:rPr lang="zh-CN" altLang="en-US" sz="2400" b="1" dirty="0">
                <a:latin typeface="Arial"/>
              </a:rPr>
              <a:t>“</a:t>
            </a:r>
            <a:r>
              <a:rPr lang="zh-CN" altLang="en-US" sz="2400" b="1" dirty="0"/>
              <a:t>农业化学品</a:t>
            </a:r>
            <a:r>
              <a:rPr lang="zh-CN" altLang="en-US" sz="2400" b="1" dirty="0">
                <a:latin typeface="Arial"/>
              </a:rPr>
              <a:t>”</a:t>
            </a:r>
            <a:r>
              <a:rPr lang="en-US" altLang="zh-CN" sz="2400" b="1" dirty="0">
                <a:latin typeface="Arial"/>
              </a:rPr>
              <a:t>—</a:t>
            </a:r>
            <a:r>
              <a:rPr lang="en-US" altLang="zh-CN" sz="2000" b="1" dirty="0"/>
              <a:t>agrochemicals</a:t>
            </a:r>
            <a:r>
              <a:rPr lang="zh-CN" altLang="en-US" sz="2400" b="1" dirty="0"/>
              <a:t>，其农药范畴也包括赤眼蜂卡等</a:t>
            </a:r>
            <a:r>
              <a:rPr lang="zh-CN" altLang="en-US" sz="2400" b="1" dirty="0">
                <a:latin typeface="Arial"/>
              </a:rPr>
              <a:t>“</a:t>
            </a:r>
            <a:r>
              <a:rPr lang="zh-CN" altLang="en-US" sz="2400" b="1" dirty="0"/>
              <a:t>天敌生物农药</a:t>
            </a:r>
            <a:r>
              <a:rPr lang="zh-CN" altLang="en-US" sz="2400" b="1" dirty="0">
                <a:latin typeface="Arial"/>
              </a:rPr>
              <a:t>”</a:t>
            </a:r>
            <a:endParaRPr lang="zh-CN" altLang="en-US" sz="2400" b="1" dirty="0"/>
          </a:p>
          <a:p>
            <a:pPr>
              <a:lnSpc>
                <a:spcPct val="90000"/>
              </a:lnSpc>
            </a:pPr>
            <a:r>
              <a:rPr lang="zh-CN" altLang="en-US" sz="2400" b="1" dirty="0"/>
              <a:t>德国又称</a:t>
            </a:r>
            <a:r>
              <a:rPr lang="zh-CN" altLang="en-US" sz="2400" b="1" dirty="0">
                <a:latin typeface="Arial"/>
              </a:rPr>
              <a:t>“</a:t>
            </a:r>
            <a:r>
              <a:rPr lang="zh-CN" altLang="en-US" sz="2400" b="1" dirty="0"/>
              <a:t>植物保护剂</a:t>
            </a:r>
            <a:r>
              <a:rPr lang="zh-CN" altLang="en-US" sz="2400" b="1" dirty="0">
                <a:latin typeface="Arial"/>
              </a:rPr>
              <a:t>”</a:t>
            </a:r>
            <a:r>
              <a:rPr lang="en-US" altLang="zh-CN" sz="2400" b="1" dirty="0">
                <a:latin typeface="Arial"/>
              </a:rPr>
              <a:t>—</a:t>
            </a:r>
            <a:r>
              <a:rPr lang="en-US" altLang="zh-CN" sz="2000" b="1" dirty="0" err="1"/>
              <a:t>phlanzenschutzmittel</a:t>
            </a:r>
            <a:endParaRPr lang="en-US" altLang="zh-CN" sz="2000" b="1" dirty="0"/>
          </a:p>
          <a:p>
            <a:pPr>
              <a:lnSpc>
                <a:spcPct val="90000"/>
              </a:lnSpc>
            </a:pPr>
            <a:r>
              <a:rPr lang="zh-CN" altLang="en-US" sz="2400" b="1" dirty="0">
                <a:solidFill>
                  <a:srgbClr val="FF0000"/>
                </a:solidFill>
              </a:rPr>
              <a:t>转基因植物（</a:t>
            </a:r>
            <a:r>
              <a:rPr lang="en-US" altLang="zh-CN" sz="2400" b="1" dirty="0">
                <a:solidFill>
                  <a:srgbClr val="FF0000"/>
                </a:solidFill>
              </a:rPr>
              <a:t>GM</a:t>
            </a:r>
            <a:r>
              <a:rPr lang="zh-CN" altLang="en-US" sz="2400" b="1" dirty="0">
                <a:solidFill>
                  <a:srgbClr val="FF0000"/>
                </a:solidFill>
              </a:rPr>
              <a:t>）</a:t>
            </a:r>
            <a:r>
              <a:rPr lang="en-US" altLang="zh-CN" sz="2400" b="1" dirty="0">
                <a:solidFill>
                  <a:srgbClr val="FF0000"/>
                </a:solidFill>
                <a:latin typeface="Arial"/>
              </a:rPr>
              <a:t>—</a:t>
            </a:r>
            <a:r>
              <a:rPr lang="en-US" altLang="zh-CN" sz="2000" b="1" dirty="0">
                <a:solidFill>
                  <a:srgbClr val="FF0000"/>
                </a:solidFill>
              </a:rPr>
              <a:t>Genetically Modified Organism</a:t>
            </a:r>
            <a:r>
              <a:rPr lang="zh-CN" altLang="en-US" sz="2000" b="1" dirty="0">
                <a:solidFill>
                  <a:srgbClr val="FF0000"/>
                </a:solidFill>
              </a:rPr>
              <a:t>，</a:t>
            </a:r>
            <a:r>
              <a:rPr lang="zh-CN" altLang="en-US" sz="2400" b="1" dirty="0">
                <a:solidFill>
                  <a:srgbClr val="FF0000"/>
                </a:solidFill>
              </a:rPr>
              <a:t>从</a:t>
            </a:r>
            <a:r>
              <a:rPr lang="en-US" altLang="zh-CN" sz="2400" b="1" dirty="0">
                <a:solidFill>
                  <a:srgbClr val="FF0000"/>
                </a:solidFill>
              </a:rPr>
              <a:t>1994</a:t>
            </a:r>
            <a:r>
              <a:rPr lang="zh-CN" altLang="en-US" sz="2400" b="1" dirty="0">
                <a:solidFill>
                  <a:srgbClr val="FF0000"/>
                </a:solidFill>
              </a:rPr>
              <a:t>始被美国环保署及国际组织列入农药的范畴。 </a:t>
            </a:r>
          </a:p>
          <a:p>
            <a:pPr>
              <a:lnSpc>
                <a:spcPct val="90000"/>
              </a:lnSpc>
            </a:pPr>
            <a:r>
              <a:rPr lang="zh-CN" altLang="en-US" sz="2400" b="1" dirty="0"/>
              <a:t>中国农药与国际农药的内涵基本一致，只是生物农药或生物源农药或仿生农药等概念差异较大。尽管转基因植物和天敌昆虫目前尚未纳入农药管理的范畴，</a:t>
            </a:r>
            <a:r>
              <a:rPr lang="zh-CN" altLang="en-US" sz="2400" b="1" dirty="0">
                <a:solidFill>
                  <a:srgbClr val="FF0000"/>
                </a:solidFill>
              </a:rPr>
              <a:t>但在新农药登记中已将转基因植物列入特殊新农药的范围，已明确规定需要提供农药格式化的相关资料。</a:t>
            </a:r>
          </a:p>
          <a:p>
            <a:pPr>
              <a:lnSpc>
                <a:spcPct val="90000"/>
              </a:lnSpc>
            </a:pPr>
            <a:endParaRPr lang="en-US" altLang="zh-CN" sz="2400" b="1"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zh-CN" altLang="en-US" b="1" dirty="0"/>
              <a:t>农药的价值</a:t>
            </a:r>
          </a:p>
        </p:txBody>
      </p:sp>
      <p:sp>
        <p:nvSpPr>
          <p:cNvPr id="216067" name="Rectangle 3"/>
          <p:cNvSpPr>
            <a:spLocks noGrp="1" noChangeArrowheads="1"/>
          </p:cNvSpPr>
          <p:nvPr>
            <p:ph type="body" idx="1"/>
          </p:nvPr>
        </p:nvSpPr>
        <p:spPr>
          <a:xfrm>
            <a:off x="762000" y="1828800"/>
            <a:ext cx="7543800" cy="4267200"/>
          </a:xfrm>
        </p:spPr>
        <p:txBody>
          <a:bodyPr/>
          <a:lstStyle/>
          <a:p>
            <a:pPr>
              <a:lnSpc>
                <a:spcPct val="90000"/>
              </a:lnSpc>
              <a:buFont typeface="Wingdings" pitchFamily="2" charset="2"/>
              <a:buNone/>
            </a:pPr>
            <a:endParaRPr lang="en-US" altLang="zh-CN" sz="2400" dirty="0"/>
          </a:p>
          <a:p>
            <a:pPr>
              <a:lnSpc>
                <a:spcPct val="90000"/>
              </a:lnSpc>
            </a:pPr>
            <a:r>
              <a:rPr lang="zh-CN" altLang="en-US" sz="2800" b="1" dirty="0"/>
              <a:t>农药应用的最终价值在于，</a:t>
            </a:r>
            <a:r>
              <a:rPr lang="zh-CN" altLang="en-US" sz="2800" b="1" dirty="0">
                <a:solidFill>
                  <a:srgbClr val="FF0000"/>
                </a:solidFill>
              </a:rPr>
              <a:t>每投入</a:t>
            </a:r>
            <a:r>
              <a:rPr lang="en-US" altLang="zh-CN" sz="2800" b="1" dirty="0">
                <a:solidFill>
                  <a:srgbClr val="FF0000"/>
                </a:solidFill>
              </a:rPr>
              <a:t>1</a:t>
            </a:r>
            <a:r>
              <a:rPr lang="zh-CN" altLang="en-US" sz="2800" b="1" dirty="0">
                <a:solidFill>
                  <a:srgbClr val="FF0000"/>
                </a:solidFill>
              </a:rPr>
              <a:t>元钱用于防治害物，就可以帮助人类挽回</a:t>
            </a:r>
            <a:r>
              <a:rPr lang="en-US" altLang="zh-CN" sz="2800" b="1" dirty="0">
                <a:solidFill>
                  <a:srgbClr val="FF0000"/>
                </a:solidFill>
              </a:rPr>
              <a:t>4-5</a:t>
            </a:r>
            <a:r>
              <a:rPr lang="zh-CN" altLang="en-US" sz="2800" b="1" dirty="0">
                <a:solidFill>
                  <a:srgbClr val="FF0000"/>
                </a:solidFill>
              </a:rPr>
              <a:t>元钱以上甚至</a:t>
            </a:r>
            <a:r>
              <a:rPr lang="en-US" altLang="zh-CN" sz="2800" b="1" dirty="0">
                <a:solidFill>
                  <a:srgbClr val="FF0000"/>
                </a:solidFill>
              </a:rPr>
              <a:t>10</a:t>
            </a:r>
            <a:r>
              <a:rPr lang="zh-CN" altLang="en-US" sz="2800" b="1" dirty="0">
                <a:solidFill>
                  <a:srgbClr val="FF0000"/>
                </a:solidFill>
              </a:rPr>
              <a:t>元钱的损失。</a:t>
            </a:r>
          </a:p>
          <a:p>
            <a:pPr>
              <a:lnSpc>
                <a:spcPct val="90000"/>
              </a:lnSpc>
            </a:pPr>
            <a:endParaRPr lang="zh-CN" altLang="en-US" sz="2800" b="1" dirty="0"/>
          </a:p>
          <a:p>
            <a:pPr>
              <a:lnSpc>
                <a:spcPct val="90000"/>
              </a:lnSpc>
            </a:pPr>
            <a:r>
              <a:rPr lang="zh-CN" altLang="en-US" sz="2400" dirty="0"/>
              <a:t>如果不使用农药和非化学防治，每年由害虫引起的作物损失将更严重。如果没有人类对害物的直接防治，每年全球作物的损失将增加到</a:t>
            </a:r>
            <a:r>
              <a:rPr lang="en-US" altLang="zh-CN" sz="2400" dirty="0"/>
              <a:t>70%</a:t>
            </a:r>
            <a:r>
              <a:rPr lang="zh-CN" altLang="en-US" sz="2400" dirty="0"/>
              <a:t>，其造成的经济损失将达到每年</a:t>
            </a:r>
            <a:r>
              <a:rPr lang="en-US" altLang="zh-CN" sz="2400" dirty="0"/>
              <a:t>5250</a:t>
            </a:r>
            <a:r>
              <a:rPr lang="zh-CN" altLang="en-US" sz="2400" dirty="0"/>
              <a:t>亿美元，更严重的是导致全球粮食供给不足，伴随着世界范围内的营养不良（</a:t>
            </a:r>
            <a:r>
              <a:rPr lang="en-US" altLang="zh-CN" sz="2400" dirty="0"/>
              <a:t>WHO</a:t>
            </a:r>
            <a:r>
              <a:rPr lang="zh-CN" altLang="en-US" sz="2400" dirty="0"/>
              <a:t>，</a:t>
            </a:r>
            <a:r>
              <a:rPr lang="en-US" altLang="zh-CN" sz="2400" dirty="0"/>
              <a:t>2004</a:t>
            </a:r>
            <a:r>
              <a:rPr lang="zh-CN" altLang="en-US" sz="2400" dirty="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农药基础知识</a:t>
            </a:r>
            <a:endParaRPr lang="zh-CN" altLang="en-US" dirty="0"/>
          </a:p>
        </p:txBody>
      </p:sp>
      <p:sp>
        <p:nvSpPr>
          <p:cNvPr id="3" name="内容占位符 2"/>
          <p:cNvSpPr>
            <a:spLocks noGrp="1"/>
          </p:cNvSpPr>
          <p:nvPr>
            <p:ph idx="1"/>
          </p:nvPr>
        </p:nvSpPr>
        <p:spPr>
          <a:xfrm>
            <a:off x="285720" y="2285992"/>
            <a:ext cx="5329246" cy="3929090"/>
          </a:xfrm>
        </p:spPr>
        <p:txBody>
          <a:bodyPr/>
          <a:lstStyle/>
          <a:p>
            <a:pPr>
              <a:defRPr/>
            </a:pPr>
            <a:r>
              <a:rPr lang="zh-CN" altLang="en-US" sz="2800" dirty="0" smtClean="0"/>
              <a:t>一、农药的分类</a:t>
            </a:r>
          </a:p>
          <a:p>
            <a:pPr>
              <a:defRPr/>
            </a:pPr>
            <a:r>
              <a:rPr lang="zh-CN" altLang="en-US" sz="2800" dirty="0" smtClean="0"/>
              <a:t>二、农药的剂型</a:t>
            </a:r>
            <a:endParaRPr lang="en-US" altLang="zh-CN" sz="2800" dirty="0" smtClean="0"/>
          </a:p>
          <a:p>
            <a:pPr>
              <a:defRPr/>
            </a:pPr>
            <a:r>
              <a:rPr lang="zh-CN" altLang="en-US" sz="2800" dirty="0" smtClean="0"/>
              <a:t>三、农药的毒性</a:t>
            </a:r>
          </a:p>
          <a:p>
            <a:pPr>
              <a:defRPr/>
            </a:pPr>
            <a:r>
              <a:rPr lang="zh-CN" altLang="en-US" sz="2800" dirty="0" smtClean="0"/>
              <a:t>四、农药的施用方法</a:t>
            </a:r>
          </a:p>
          <a:p>
            <a:endParaRPr lang="zh-CN" altLang="en-US" sz="2800" dirty="0"/>
          </a:p>
        </p:txBody>
      </p:sp>
      <p:pic>
        <p:nvPicPr>
          <p:cNvPr id="4" name="Picture 5" descr="1600flower_9009"/>
          <p:cNvPicPr>
            <a:picLocks noChangeAspect="1" noChangeArrowheads="1"/>
          </p:cNvPicPr>
          <p:nvPr/>
        </p:nvPicPr>
        <p:blipFill>
          <a:blip r:embed="rId2" cstate="print"/>
          <a:srcRect/>
          <a:stretch>
            <a:fillRect/>
          </a:stretch>
        </p:blipFill>
        <p:spPr bwMode="auto">
          <a:xfrm>
            <a:off x="5143504" y="2714620"/>
            <a:ext cx="3371845" cy="2528884"/>
          </a:xfrm>
          <a:prstGeom prst="rect">
            <a:avLst/>
          </a:prstGeom>
          <a:noFill/>
          <a:ln w="9525">
            <a:noFill/>
            <a:miter lim="800000"/>
            <a:headEnd/>
            <a:tailEnd/>
          </a:ln>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农药的分类</a:t>
            </a:r>
            <a:endParaRPr lang="zh-CN" altLang="en-US" dirty="0"/>
          </a:p>
        </p:txBody>
      </p:sp>
      <p:sp>
        <p:nvSpPr>
          <p:cNvPr id="3" name="内容占位符 2"/>
          <p:cNvSpPr>
            <a:spLocks noGrp="1"/>
          </p:cNvSpPr>
          <p:nvPr>
            <p:ph idx="1"/>
          </p:nvPr>
        </p:nvSpPr>
        <p:spPr>
          <a:xfrm>
            <a:off x="428596" y="2071678"/>
            <a:ext cx="4286280" cy="3429024"/>
          </a:xfrm>
        </p:spPr>
        <p:txBody>
          <a:bodyPr/>
          <a:lstStyle/>
          <a:p>
            <a:r>
              <a:rPr lang="zh-CN" altLang="en-US" sz="2800" dirty="0" smtClean="0"/>
              <a:t>农药有很多分类方法，但一般按三种分类方式：</a:t>
            </a:r>
            <a:endParaRPr lang="en-US" altLang="zh-CN" sz="2800" dirty="0" smtClean="0"/>
          </a:p>
          <a:p>
            <a:r>
              <a:rPr lang="en-US" altLang="zh-CN" sz="2800" dirty="0" smtClean="0"/>
              <a:t>1</a:t>
            </a:r>
            <a:r>
              <a:rPr lang="zh-CN" altLang="en-US" sz="2800" dirty="0" smtClean="0"/>
              <a:t>、按来源分类</a:t>
            </a:r>
            <a:endParaRPr lang="en-US" altLang="zh-CN" sz="2800" dirty="0" smtClean="0"/>
          </a:p>
          <a:p>
            <a:r>
              <a:rPr lang="en-US" altLang="zh-CN" sz="2800" dirty="0" smtClean="0"/>
              <a:t>2</a:t>
            </a:r>
            <a:r>
              <a:rPr lang="zh-CN" altLang="en-US" sz="2800" dirty="0" smtClean="0"/>
              <a:t>、按防治对象分类</a:t>
            </a:r>
            <a:endParaRPr lang="en-US" altLang="zh-CN" sz="2800" dirty="0" smtClean="0"/>
          </a:p>
          <a:p>
            <a:r>
              <a:rPr lang="en-US" altLang="zh-CN" sz="2800" dirty="0" smtClean="0"/>
              <a:t>3</a:t>
            </a:r>
            <a:r>
              <a:rPr lang="zh-CN" altLang="en-US" sz="2800" dirty="0" smtClean="0"/>
              <a:t>、按作用方式分类</a:t>
            </a:r>
            <a:r>
              <a:rPr lang="en-US" sz="2800" dirty="0" smtClean="0"/>
              <a:t> </a:t>
            </a:r>
          </a:p>
          <a:p>
            <a:r>
              <a:rPr lang="en-US" sz="2800" dirty="0" smtClean="0"/>
              <a:t/>
            </a:r>
            <a:br>
              <a:rPr lang="en-US" sz="2800" dirty="0" smtClean="0"/>
            </a:br>
            <a:endParaRPr lang="zh-CN" altLang="en-US" sz="2800" dirty="0"/>
          </a:p>
        </p:txBody>
      </p:sp>
      <p:pic>
        <p:nvPicPr>
          <p:cNvPr id="4" name="Picture 4" descr="1600flower_9004"/>
          <p:cNvPicPr>
            <a:picLocks noChangeAspect="1" noChangeArrowheads="1"/>
          </p:cNvPicPr>
          <p:nvPr/>
        </p:nvPicPr>
        <p:blipFill>
          <a:blip r:embed="rId2" cstate="print"/>
          <a:srcRect/>
          <a:stretch>
            <a:fillRect/>
          </a:stretch>
        </p:blipFill>
        <p:spPr>
          <a:xfrm>
            <a:off x="5572132" y="2285992"/>
            <a:ext cx="3000364" cy="2884784"/>
          </a:xfrm>
          <a:prstGeom prst="rect">
            <a:avLst/>
          </a:prstGeom>
          <a:noFill/>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按来源分类：</a:t>
            </a:r>
            <a:endParaRPr lang="zh-CN" altLang="en-US" dirty="0"/>
          </a:p>
        </p:txBody>
      </p:sp>
      <p:sp>
        <p:nvSpPr>
          <p:cNvPr id="3" name="内容占位符 2"/>
          <p:cNvSpPr>
            <a:spLocks noGrp="1"/>
          </p:cNvSpPr>
          <p:nvPr>
            <p:ph idx="1"/>
          </p:nvPr>
        </p:nvSpPr>
        <p:spPr/>
        <p:txBody>
          <a:bodyPr/>
          <a:lstStyle/>
          <a:p>
            <a:r>
              <a:rPr lang="zh-CN" altLang="en-US" dirty="0" smtClean="0"/>
              <a:t>分为三类：</a:t>
            </a:r>
            <a:endParaRPr lang="en-US" altLang="zh-CN" dirty="0" smtClean="0"/>
          </a:p>
          <a:p>
            <a:r>
              <a:rPr lang="zh-CN" altLang="en-US" dirty="0" smtClean="0"/>
              <a:t>矿物源农药</a:t>
            </a:r>
            <a:endParaRPr lang="en-US" altLang="zh-CN" dirty="0" smtClean="0"/>
          </a:p>
          <a:p>
            <a:r>
              <a:rPr lang="zh-CN" altLang="en-US" dirty="0" smtClean="0"/>
              <a:t>生物源农药</a:t>
            </a:r>
            <a:endParaRPr lang="en-US" altLang="zh-CN" dirty="0" smtClean="0"/>
          </a:p>
          <a:p>
            <a:r>
              <a:rPr lang="zh-CN" altLang="en-US" dirty="0" smtClean="0"/>
              <a:t>有机合成农药</a:t>
            </a:r>
            <a:endParaRPr lang="zh-CN" altLang="en-US" dirty="0"/>
          </a:p>
        </p:txBody>
      </p:sp>
      <p:pic>
        <p:nvPicPr>
          <p:cNvPr id="2050" name="Picture 2" descr="F:\作幻灯的图片\图片29.gif"/>
          <p:cNvPicPr>
            <a:picLocks noChangeAspect="1" noChangeArrowheads="1"/>
          </p:cNvPicPr>
          <p:nvPr/>
        </p:nvPicPr>
        <p:blipFill>
          <a:blip r:embed="rId2"/>
          <a:srcRect/>
          <a:stretch>
            <a:fillRect/>
          </a:stretch>
        </p:blipFill>
        <p:spPr bwMode="auto">
          <a:xfrm>
            <a:off x="6000760" y="3047810"/>
            <a:ext cx="2838453" cy="2524316"/>
          </a:xfrm>
          <a:prstGeom prst="rect">
            <a:avLst/>
          </a:prstGeom>
          <a:noFill/>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1</a:t>
            </a:r>
            <a:r>
              <a:rPr lang="zh-CN" altLang="en-US" dirty="0" smtClean="0"/>
              <a:t>、矿物源农药</a:t>
            </a:r>
            <a:endParaRPr lang="zh-CN" altLang="en-US" dirty="0"/>
          </a:p>
        </p:txBody>
      </p:sp>
      <p:sp>
        <p:nvSpPr>
          <p:cNvPr id="3" name="内容占位符 2"/>
          <p:cNvSpPr>
            <a:spLocks noGrp="1"/>
          </p:cNvSpPr>
          <p:nvPr>
            <p:ph idx="1"/>
          </p:nvPr>
        </p:nvSpPr>
        <p:spPr>
          <a:xfrm>
            <a:off x="0" y="2285992"/>
            <a:ext cx="4900618" cy="3714776"/>
          </a:xfrm>
        </p:spPr>
        <p:txBody>
          <a:bodyPr/>
          <a:lstStyle/>
          <a:p>
            <a:r>
              <a:rPr lang="en-US" sz="2800" dirty="0" smtClean="0"/>
              <a:t>1</a:t>
            </a:r>
            <a:r>
              <a:rPr lang="zh-CN" altLang="en-US" sz="2800" dirty="0" smtClean="0"/>
              <a:t>、矿物源农药：起源于天然矿物原料的无机化合物和石油的农药，统称为矿物源农药。如：波尔多液、石硫合剂、磷化铝，柴油乳剂、机油乳剂。</a:t>
            </a:r>
            <a:endParaRPr lang="en-US" altLang="zh-CN" sz="2800" dirty="0" smtClean="0"/>
          </a:p>
        </p:txBody>
      </p:sp>
      <p:pic>
        <p:nvPicPr>
          <p:cNvPr id="4" name="Picture 6">
            <a:hlinkClick r:id="rId2"/>
          </p:cNvPr>
          <p:cNvPicPr>
            <a:picLocks noChangeAspect="1" noChangeArrowheads="1"/>
          </p:cNvPicPr>
          <p:nvPr/>
        </p:nvPicPr>
        <p:blipFill>
          <a:blip r:embed="rId3"/>
          <a:srcRect/>
          <a:stretch>
            <a:fillRect/>
          </a:stretch>
        </p:blipFill>
        <p:spPr bwMode="auto">
          <a:xfrm>
            <a:off x="5500694" y="2805921"/>
            <a:ext cx="3462334" cy="2610622"/>
          </a:xfrm>
          <a:prstGeom prst="rect">
            <a:avLst/>
          </a:prstGeom>
          <a:noFill/>
          <a:ln w="9525">
            <a:noFill/>
            <a:miter lim="800000"/>
            <a:headEnd/>
            <a:tailEnd/>
          </a:ln>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2</a:t>
            </a:r>
            <a:r>
              <a:rPr lang="zh-CN" altLang="en-US" dirty="0" smtClean="0"/>
              <a:t>、生物源农药：</a:t>
            </a:r>
            <a:endParaRPr lang="zh-CN" altLang="en-US" dirty="0"/>
          </a:p>
        </p:txBody>
      </p:sp>
      <p:sp>
        <p:nvSpPr>
          <p:cNvPr id="3" name="内容占位符 2"/>
          <p:cNvSpPr>
            <a:spLocks noGrp="1"/>
          </p:cNvSpPr>
          <p:nvPr>
            <p:ph idx="1"/>
          </p:nvPr>
        </p:nvSpPr>
        <p:spPr/>
        <p:txBody>
          <a:bodyPr/>
          <a:lstStyle/>
          <a:p>
            <a:r>
              <a:rPr lang="en-US" sz="2400" dirty="0" smtClean="0"/>
              <a:t>2</a:t>
            </a:r>
            <a:r>
              <a:rPr lang="zh-CN" altLang="en-US" sz="2400" dirty="0" smtClean="0"/>
              <a:t>、生物源农药：生物源农药是指利用生物资源开发的农药，生物包括动物、植物、微生物。</a:t>
            </a:r>
            <a:r>
              <a:rPr lang="en-US" sz="2400" dirty="0" smtClean="0"/>
              <a:t> </a:t>
            </a:r>
            <a:br>
              <a:rPr lang="en-US" sz="2400" dirty="0" smtClean="0"/>
            </a:br>
            <a:r>
              <a:rPr lang="zh-CN" altLang="en-US" sz="2400" dirty="0" smtClean="0"/>
              <a:t>①、</a:t>
            </a:r>
            <a:r>
              <a:rPr lang="zh-CN" altLang="en-US" sz="2400" dirty="0" smtClean="0">
                <a:solidFill>
                  <a:srgbClr val="FF0000"/>
                </a:solidFill>
              </a:rPr>
              <a:t>植物源农药：</a:t>
            </a:r>
            <a:r>
              <a:rPr lang="zh-CN" altLang="en-US" sz="2400" dirty="0" smtClean="0"/>
              <a:t>烟碱、印楝素、藜芦碱、鱼藤酮等。</a:t>
            </a:r>
            <a:r>
              <a:rPr lang="en-US" sz="2400" dirty="0" smtClean="0"/>
              <a:t> </a:t>
            </a:r>
            <a:br>
              <a:rPr lang="en-US" sz="2400" dirty="0" smtClean="0"/>
            </a:br>
            <a:r>
              <a:rPr lang="zh-CN" altLang="en-US" sz="2400" dirty="0" smtClean="0"/>
              <a:t>②、</a:t>
            </a:r>
            <a:r>
              <a:rPr lang="zh-CN" altLang="en-US" sz="2400" dirty="0" smtClean="0">
                <a:solidFill>
                  <a:srgbClr val="FF0000"/>
                </a:solidFill>
              </a:rPr>
              <a:t>微生物源农药：</a:t>
            </a:r>
            <a:r>
              <a:rPr lang="en-US" sz="2400" dirty="0" smtClean="0">
                <a:solidFill>
                  <a:srgbClr val="FF0000"/>
                </a:solidFill>
              </a:rPr>
              <a:t> </a:t>
            </a:r>
            <a:r>
              <a:rPr lang="en-US" sz="2400" dirty="0" smtClean="0"/>
              <a:t/>
            </a:r>
            <a:br>
              <a:rPr lang="en-US" sz="2400" dirty="0" smtClean="0"/>
            </a:br>
            <a:r>
              <a:rPr lang="zh-CN" altLang="en-US" sz="2400" dirty="0" smtClean="0">
                <a:solidFill>
                  <a:srgbClr val="FF0000"/>
                </a:solidFill>
              </a:rPr>
              <a:t>农用抗生素</a:t>
            </a:r>
            <a:r>
              <a:rPr lang="en-US" sz="2400" dirty="0" smtClean="0"/>
              <a:t>——</a:t>
            </a:r>
            <a:r>
              <a:rPr lang="zh-CN" altLang="en-US" sz="2400" dirty="0" smtClean="0"/>
              <a:t>井岗霉素、阿维菌素、伊维菌素、春雷霉素、多抗霉素、土霉素、链霉素。</a:t>
            </a:r>
            <a:r>
              <a:rPr lang="en-US" sz="2400" dirty="0" smtClean="0"/>
              <a:t>  </a:t>
            </a:r>
            <a:br>
              <a:rPr lang="en-US" sz="2400" dirty="0" smtClean="0"/>
            </a:br>
            <a:r>
              <a:rPr lang="zh-CN" altLang="en-US" sz="2400" dirty="0" smtClean="0">
                <a:solidFill>
                  <a:srgbClr val="FF0000"/>
                </a:solidFill>
              </a:rPr>
              <a:t>活体微生物农药</a:t>
            </a:r>
            <a:r>
              <a:rPr lang="en-US" sz="2400" dirty="0" smtClean="0"/>
              <a:t>——</a:t>
            </a:r>
            <a:r>
              <a:rPr lang="zh-CN" altLang="en-US" sz="2400" dirty="0" smtClean="0"/>
              <a:t>真菌（白僵菌、绿僵菌），细菌（苏云金杆菌、枯草芽孢杆菌），病毒（棉铃虫核多角体病毒、颗粒体病毒、苜蓿银纹夜蛾核多角体病毒）；</a:t>
            </a:r>
            <a:endParaRPr lang="en-US" altLang="zh-CN" sz="2400" dirty="0" smtClean="0"/>
          </a:p>
          <a:p>
            <a:r>
              <a:rPr lang="zh-CN" altLang="en-US" sz="2400" dirty="0" smtClean="0"/>
              <a:t>（活体微生物农药是利用有害生物的病原微生物活体作为农药，以工业方法大量繁殖其活体并加工成制剂来应用，而其作用实质是生物防治）。</a:t>
            </a:r>
            <a:r>
              <a:rPr lang="en-US" sz="2400" dirty="0" smtClean="0"/>
              <a:t>  </a:t>
            </a:r>
            <a:br>
              <a:rPr lang="en-US" sz="2400" dirty="0" smtClean="0"/>
            </a:br>
            <a:endParaRPr lang="zh-CN" altLang="en-US" sz="2400"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3</a:t>
            </a:r>
            <a:r>
              <a:rPr lang="zh-CN" altLang="en-US" dirty="0" smtClean="0"/>
              <a:t>、有机合成农药：</a:t>
            </a:r>
            <a:endParaRPr lang="zh-CN" altLang="en-US" dirty="0"/>
          </a:p>
        </p:txBody>
      </p:sp>
      <p:sp>
        <p:nvSpPr>
          <p:cNvPr id="3" name="内容占位符 2"/>
          <p:cNvSpPr>
            <a:spLocks noGrp="1"/>
          </p:cNvSpPr>
          <p:nvPr>
            <p:ph idx="1"/>
          </p:nvPr>
        </p:nvSpPr>
        <p:spPr/>
        <p:txBody>
          <a:bodyPr/>
          <a:lstStyle/>
          <a:p>
            <a:r>
              <a:rPr lang="en-US" sz="2400" dirty="0" smtClean="0"/>
              <a:t>3</a:t>
            </a:r>
            <a:r>
              <a:rPr lang="zh-CN" altLang="en-US" sz="2400" dirty="0" smtClean="0"/>
              <a:t>、有机化学合成农药：化学合成农药是由人工研制合成，并由化学工业生产的一类农药，其中有些是以天然产品中的活性物质作为母体，进行模拟合成或作为模版据以结构改造、研究合成效果更好的类似化合物，这叫仿生合成农药。</a:t>
            </a:r>
            <a:endParaRPr lang="en-US" sz="2400" dirty="0" smtClean="0"/>
          </a:p>
          <a:p>
            <a:r>
              <a:rPr lang="zh-CN" altLang="en-US" sz="2400" dirty="0" smtClean="0"/>
              <a:t>这类农药的特点是药效高、见效快、用量少、用途广，可适应各种不同的需要，但是污染环境，易使有害生物产生抗药性，对人畜不安全。但是有机合成农药是目前使用最广，用量最大</a:t>
            </a:r>
            <a:r>
              <a:rPr lang="en-US" sz="2400" dirty="0" smtClean="0"/>
              <a:t>,</a:t>
            </a:r>
            <a:r>
              <a:rPr lang="zh-CN" altLang="en-US" sz="2400" dirty="0" smtClean="0"/>
              <a:t>在未来</a:t>
            </a:r>
            <a:r>
              <a:rPr lang="en-US" sz="2400" dirty="0" smtClean="0"/>
              <a:t>20</a:t>
            </a:r>
            <a:r>
              <a:rPr lang="zh-CN" altLang="en-US" sz="2400" dirty="0" smtClean="0"/>
              <a:t>内有不可代替性 。 </a:t>
            </a:r>
            <a:endParaRPr lang="en-US" altLang="zh-CN" sz="2400" dirty="0" smtClean="0"/>
          </a:p>
          <a:p>
            <a:r>
              <a:rPr lang="zh-CN" altLang="en-US" sz="2400" dirty="0" smtClean="0"/>
              <a:t>例：戊唑醇、毒死蜱、</a:t>
            </a:r>
            <a:r>
              <a:rPr lang="zh-CN" altLang="en-US" sz="2400" dirty="0" smtClean="0">
                <a:solidFill>
                  <a:srgbClr val="FF0000"/>
                </a:solidFill>
              </a:rPr>
              <a:t>功夫菊酯</a:t>
            </a:r>
            <a:r>
              <a:rPr lang="zh-CN" altLang="en-US" sz="2400" dirty="0" smtClean="0"/>
              <a:t>、百草枯、</a:t>
            </a:r>
            <a:endParaRPr lang="en-US" altLang="zh-CN" sz="2400" dirty="0" smtClean="0"/>
          </a:p>
          <a:p>
            <a:r>
              <a:rPr lang="zh-CN" altLang="en-US" sz="2400" dirty="0" smtClean="0">
                <a:solidFill>
                  <a:srgbClr val="FF0000"/>
                </a:solidFill>
              </a:rPr>
              <a:t>醚菌脂，嘧菌脂</a:t>
            </a:r>
            <a:r>
              <a:rPr lang="zh-CN" altLang="en-US" sz="2400" dirty="0" smtClean="0"/>
              <a:t>等</a:t>
            </a:r>
            <a:r>
              <a:rPr lang="en-US" sz="2400" dirty="0" smtClean="0"/>
              <a:t/>
            </a:r>
            <a:br>
              <a:rPr lang="en-US" sz="2400" dirty="0" smtClean="0"/>
            </a:br>
            <a:endParaRPr lang="zh-CN" altLang="en-US" sz="2400" dirty="0"/>
          </a:p>
        </p:txBody>
      </p:sp>
      <p:pic>
        <p:nvPicPr>
          <p:cNvPr id="1026" name="Picture 2" descr="F:\作幻灯的图片\化学3.jpg"/>
          <p:cNvPicPr>
            <a:picLocks noChangeAspect="1" noChangeArrowheads="1"/>
          </p:cNvPicPr>
          <p:nvPr/>
        </p:nvPicPr>
        <p:blipFill>
          <a:blip r:embed="rId2"/>
          <a:srcRect/>
          <a:stretch>
            <a:fillRect/>
          </a:stretch>
        </p:blipFill>
        <p:spPr bwMode="auto">
          <a:xfrm>
            <a:off x="7000892" y="5214951"/>
            <a:ext cx="2143108" cy="1643049"/>
          </a:xfrm>
          <a:prstGeom prst="rect">
            <a:avLst/>
          </a:prstGeom>
          <a:noFill/>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按防治对象分类</a:t>
            </a:r>
            <a:endParaRPr lang="zh-CN" altLang="en-US" dirty="0"/>
          </a:p>
        </p:txBody>
      </p:sp>
      <p:sp>
        <p:nvSpPr>
          <p:cNvPr id="3" name="内容占位符 2"/>
          <p:cNvSpPr>
            <a:spLocks noGrp="1"/>
          </p:cNvSpPr>
          <p:nvPr>
            <p:ph idx="1"/>
          </p:nvPr>
        </p:nvSpPr>
        <p:spPr/>
        <p:txBody>
          <a:bodyPr/>
          <a:lstStyle/>
          <a:p>
            <a:r>
              <a:rPr lang="zh-CN" altLang="en-US" dirty="0" smtClean="0">
                <a:solidFill>
                  <a:srgbClr val="FF0000"/>
                </a:solidFill>
              </a:rPr>
              <a:t>杀虫剂</a:t>
            </a:r>
            <a:r>
              <a:rPr lang="zh-CN" altLang="en-US" dirty="0" smtClean="0"/>
              <a:t>、</a:t>
            </a:r>
            <a:r>
              <a:rPr lang="zh-CN" altLang="en-US" dirty="0" smtClean="0">
                <a:solidFill>
                  <a:srgbClr val="FF0000"/>
                </a:solidFill>
              </a:rPr>
              <a:t>杀螨剂</a:t>
            </a:r>
            <a:r>
              <a:rPr lang="zh-CN" altLang="en-US" dirty="0" smtClean="0"/>
              <a:t>、杀鼠剂、</a:t>
            </a:r>
            <a:r>
              <a:rPr lang="zh-CN" altLang="en-US" dirty="0" smtClean="0">
                <a:solidFill>
                  <a:srgbClr val="C00000"/>
                </a:solidFill>
              </a:rPr>
              <a:t>杀软体动物剂</a:t>
            </a:r>
            <a:r>
              <a:rPr lang="zh-CN" altLang="en-US" dirty="0" smtClean="0"/>
              <a:t>、</a:t>
            </a:r>
            <a:r>
              <a:rPr lang="zh-CN" altLang="en-US" dirty="0" smtClean="0">
                <a:solidFill>
                  <a:srgbClr val="FF0000"/>
                </a:solidFill>
              </a:rPr>
              <a:t>杀菌剂</a:t>
            </a:r>
            <a:r>
              <a:rPr lang="zh-CN" altLang="en-US" dirty="0" smtClean="0"/>
              <a:t>、</a:t>
            </a:r>
            <a:r>
              <a:rPr lang="zh-CN" altLang="en-US" dirty="0" smtClean="0">
                <a:solidFill>
                  <a:srgbClr val="C00000"/>
                </a:solidFill>
              </a:rPr>
              <a:t>杀线虫剂</a:t>
            </a:r>
            <a:r>
              <a:rPr lang="zh-CN" altLang="en-US" dirty="0" smtClean="0"/>
              <a:t>、</a:t>
            </a:r>
            <a:r>
              <a:rPr lang="zh-CN" altLang="en-US" dirty="0" smtClean="0">
                <a:solidFill>
                  <a:srgbClr val="FF0000"/>
                </a:solidFill>
              </a:rPr>
              <a:t>除草剂</a:t>
            </a:r>
            <a:r>
              <a:rPr lang="zh-CN" altLang="en-US" dirty="0" smtClean="0"/>
              <a:t>、</a:t>
            </a:r>
            <a:r>
              <a:rPr lang="zh-CN" altLang="en-US" dirty="0" smtClean="0">
                <a:solidFill>
                  <a:srgbClr val="92D050"/>
                </a:solidFill>
              </a:rPr>
              <a:t>植物生长调节剂</a:t>
            </a:r>
            <a:r>
              <a:rPr lang="zh-CN" altLang="en-US" dirty="0" smtClean="0"/>
              <a:t>等。</a:t>
            </a:r>
            <a:endParaRPr lang="zh-CN" altLang="en-US" dirty="0"/>
          </a:p>
        </p:txBody>
      </p:sp>
      <p:pic>
        <p:nvPicPr>
          <p:cNvPr id="5" name="Picture 27" descr="j0394666"/>
          <p:cNvPicPr>
            <a:picLocks noChangeAspect="1" noChangeArrowheads="1"/>
          </p:cNvPicPr>
          <p:nvPr/>
        </p:nvPicPr>
        <p:blipFill>
          <a:blip r:embed="rId2"/>
          <a:srcRect/>
          <a:stretch>
            <a:fillRect/>
          </a:stretch>
        </p:blipFill>
        <p:spPr bwMode="auto">
          <a:xfrm rot="444563">
            <a:off x="6827241" y="4901528"/>
            <a:ext cx="1835261" cy="749457"/>
          </a:xfrm>
          <a:prstGeom prst="rect">
            <a:avLst/>
          </a:prstGeom>
          <a:noFill/>
        </p:spPr>
      </p:pic>
      <p:pic>
        <p:nvPicPr>
          <p:cNvPr id="6" name="Picture 3"/>
          <p:cNvPicPr>
            <a:picLocks noChangeAspect="1" noChangeArrowheads="1"/>
          </p:cNvPicPr>
          <p:nvPr/>
        </p:nvPicPr>
        <p:blipFill>
          <a:blip r:embed="rId3" cstate="print"/>
          <a:srcRect/>
          <a:stretch>
            <a:fillRect/>
          </a:stretch>
        </p:blipFill>
        <p:spPr bwMode="auto">
          <a:xfrm>
            <a:off x="214282" y="4643446"/>
            <a:ext cx="1785950" cy="1185322"/>
          </a:xfrm>
          <a:prstGeom prst="rect">
            <a:avLst/>
          </a:prstGeom>
          <a:noFill/>
          <a:ln w="9525">
            <a:noFill/>
            <a:miter lim="800000"/>
            <a:headEnd/>
            <a:tailEnd/>
          </a:ln>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杀虫剂：</a:t>
            </a:r>
            <a:endParaRPr lang="zh-CN" altLang="en-US" dirty="0"/>
          </a:p>
        </p:txBody>
      </p:sp>
      <p:sp>
        <p:nvSpPr>
          <p:cNvPr id="3" name="内容占位符 2"/>
          <p:cNvSpPr>
            <a:spLocks noGrp="1"/>
          </p:cNvSpPr>
          <p:nvPr>
            <p:ph idx="1"/>
          </p:nvPr>
        </p:nvSpPr>
        <p:spPr>
          <a:xfrm>
            <a:off x="0" y="2214554"/>
            <a:ext cx="4972056" cy="3883021"/>
          </a:xfrm>
        </p:spPr>
        <p:txBody>
          <a:bodyPr/>
          <a:lstStyle/>
          <a:p>
            <a:r>
              <a:rPr lang="zh-CN" altLang="en-US" sz="2800" dirty="0" smtClean="0"/>
              <a:t>杀虫剂</a:t>
            </a:r>
            <a:r>
              <a:rPr lang="en-US" altLang="zh-CN" sz="2800" dirty="0" smtClean="0"/>
              <a:t>——</a:t>
            </a:r>
            <a:r>
              <a:rPr lang="zh-CN" altLang="en-US" sz="2800" dirty="0" smtClean="0"/>
              <a:t>对有害昆虫机体有毒或通过其他途径可控制其种群形成或减轻、消除为害的药剂</a:t>
            </a:r>
            <a:r>
              <a:rPr lang="en-US" altLang="zh-CN" sz="2800" dirty="0" smtClean="0"/>
              <a:t>.</a:t>
            </a:r>
          </a:p>
          <a:p>
            <a:r>
              <a:rPr lang="zh-CN" altLang="en-US" sz="2800" dirty="0" smtClean="0"/>
              <a:t>毒死蜱</a:t>
            </a:r>
            <a:r>
              <a:rPr lang="en-US" altLang="zh-CN" sz="2800" dirty="0" smtClean="0"/>
              <a:t>\</a:t>
            </a:r>
            <a:r>
              <a:rPr lang="zh-CN" altLang="en-US" sz="2800" dirty="0" smtClean="0"/>
              <a:t>甲维盐</a:t>
            </a:r>
            <a:r>
              <a:rPr lang="en-US" altLang="zh-CN" sz="2800" dirty="0" smtClean="0"/>
              <a:t>\</a:t>
            </a:r>
            <a:r>
              <a:rPr lang="zh-CN" altLang="en-US" sz="2800" dirty="0" smtClean="0"/>
              <a:t>功夫</a:t>
            </a:r>
            <a:r>
              <a:rPr lang="en-US" altLang="zh-CN" sz="2800" dirty="0" smtClean="0"/>
              <a:t>\</a:t>
            </a:r>
            <a:r>
              <a:rPr lang="zh-CN" altLang="en-US" sz="2800" dirty="0" smtClean="0"/>
              <a:t>吡蚜酮</a:t>
            </a:r>
            <a:r>
              <a:rPr lang="en-US" altLang="zh-CN" sz="2800" dirty="0" smtClean="0"/>
              <a:t>\</a:t>
            </a:r>
            <a:r>
              <a:rPr lang="zh-CN" altLang="en-US" sz="2800" dirty="0" smtClean="0"/>
              <a:t>丁醚脲等等</a:t>
            </a:r>
            <a:endParaRPr lang="en-US" altLang="zh-CN" sz="2800" dirty="0" smtClean="0"/>
          </a:p>
        </p:txBody>
      </p:sp>
      <p:pic>
        <p:nvPicPr>
          <p:cNvPr id="5" name="Picture 1031"/>
          <p:cNvPicPr>
            <a:picLocks noChangeAspect="1" noChangeArrowheads="1"/>
          </p:cNvPicPr>
          <p:nvPr/>
        </p:nvPicPr>
        <p:blipFill>
          <a:blip r:embed="rId2"/>
          <a:srcRect/>
          <a:stretch>
            <a:fillRect/>
          </a:stretch>
        </p:blipFill>
        <p:spPr bwMode="auto">
          <a:xfrm>
            <a:off x="5786446" y="2928934"/>
            <a:ext cx="2895584" cy="2171688"/>
          </a:xfrm>
          <a:prstGeom prst="rect">
            <a:avLst/>
          </a:prstGeom>
          <a:noFill/>
          <a:ln w="9525">
            <a:noFill/>
            <a:miter lim="800000"/>
            <a:headEnd/>
            <a:tailEnd/>
          </a:ln>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杀虫剂</a:t>
            </a:r>
            <a:endParaRPr lang="zh-CN" altLang="en-US" dirty="0"/>
          </a:p>
        </p:txBody>
      </p:sp>
      <p:sp>
        <p:nvSpPr>
          <p:cNvPr id="3" name="内容占位符 2"/>
          <p:cNvSpPr>
            <a:spLocks noGrp="1"/>
          </p:cNvSpPr>
          <p:nvPr>
            <p:ph idx="1"/>
          </p:nvPr>
        </p:nvSpPr>
        <p:spPr>
          <a:xfrm>
            <a:off x="285720" y="1785926"/>
            <a:ext cx="8229600" cy="4525963"/>
          </a:xfrm>
        </p:spPr>
        <p:txBody>
          <a:bodyPr/>
          <a:lstStyle/>
          <a:p>
            <a:pPr>
              <a:defRPr/>
            </a:pPr>
            <a:r>
              <a:rPr lang="zh-CN" altLang="en-US" sz="2400" dirty="0" smtClean="0">
                <a:solidFill>
                  <a:srgbClr val="FF0000"/>
                </a:solidFill>
              </a:rPr>
              <a:t>用来防治有害昆虫的化学物质。杀虫剂常见品种分类：</a:t>
            </a:r>
            <a:endParaRPr lang="en-US" altLang="zh-CN" sz="2400" dirty="0" smtClean="0">
              <a:solidFill>
                <a:srgbClr val="FF0000"/>
              </a:solidFill>
            </a:endParaRPr>
          </a:p>
          <a:p>
            <a:pPr>
              <a:defRPr/>
            </a:pPr>
            <a:r>
              <a:rPr lang="zh-CN" altLang="en-US" sz="2400" dirty="0" smtClean="0">
                <a:solidFill>
                  <a:srgbClr val="FF0000"/>
                </a:solidFill>
              </a:rPr>
              <a:t>有机磷杀虫剂：</a:t>
            </a:r>
            <a:r>
              <a:rPr lang="zh-CN" altLang="en-US" sz="2400" dirty="0" smtClean="0"/>
              <a:t>毒死蜱</a:t>
            </a:r>
            <a:r>
              <a:rPr lang="en-US" altLang="zh-CN" sz="2400" dirty="0" smtClean="0"/>
              <a:t>/</a:t>
            </a:r>
            <a:r>
              <a:rPr lang="zh-CN" altLang="en-US" sz="2400" dirty="0" smtClean="0"/>
              <a:t>辛硫磷</a:t>
            </a:r>
            <a:r>
              <a:rPr lang="en-US" altLang="zh-CN" sz="2400" dirty="0" smtClean="0"/>
              <a:t>/</a:t>
            </a:r>
            <a:r>
              <a:rPr lang="zh-CN" altLang="en-US" sz="2400" dirty="0" smtClean="0"/>
              <a:t>丙溴磷</a:t>
            </a:r>
          </a:p>
          <a:p>
            <a:pPr>
              <a:defRPr/>
            </a:pPr>
            <a:r>
              <a:rPr lang="zh-CN" altLang="en-US" sz="2400" dirty="0" smtClean="0">
                <a:solidFill>
                  <a:srgbClr val="FF0000"/>
                </a:solidFill>
              </a:rPr>
              <a:t>氨基甲酸脂杀虫剂：</a:t>
            </a:r>
            <a:r>
              <a:rPr lang="zh-CN" altLang="en-US" sz="2400" dirty="0" smtClean="0"/>
              <a:t>灭多威</a:t>
            </a:r>
            <a:r>
              <a:rPr lang="en-US" altLang="zh-CN" sz="2400" dirty="0" smtClean="0"/>
              <a:t>/</a:t>
            </a:r>
            <a:r>
              <a:rPr lang="zh-CN" altLang="en-US" sz="2400" dirty="0" smtClean="0"/>
              <a:t>异丙威</a:t>
            </a:r>
            <a:r>
              <a:rPr lang="en-US" altLang="zh-CN" sz="2400" dirty="0" smtClean="0"/>
              <a:t>/</a:t>
            </a:r>
            <a:r>
              <a:rPr lang="zh-CN" altLang="en-US" sz="2400" dirty="0" smtClean="0"/>
              <a:t>速灭威</a:t>
            </a:r>
          </a:p>
          <a:p>
            <a:pPr>
              <a:defRPr/>
            </a:pPr>
            <a:r>
              <a:rPr lang="zh-CN" altLang="en-US" sz="2400" dirty="0" smtClean="0">
                <a:solidFill>
                  <a:srgbClr val="FF0000"/>
                </a:solidFill>
              </a:rPr>
              <a:t>拟除虫菊酯杀虫剂：</a:t>
            </a:r>
            <a:r>
              <a:rPr lang="zh-CN" altLang="en-US" sz="2400" dirty="0" smtClean="0"/>
              <a:t>功夫菊酯</a:t>
            </a:r>
            <a:r>
              <a:rPr lang="en-US" altLang="zh-CN" sz="2400" dirty="0" smtClean="0"/>
              <a:t>/</a:t>
            </a:r>
            <a:r>
              <a:rPr lang="zh-CN" altLang="en-US" sz="2400" dirty="0" smtClean="0"/>
              <a:t>氯氰菊酯</a:t>
            </a:r>
            <a:r>
              <a:rPr lang="en-US" altLang="zh-CN" sz="2400" dirty="0" smtClean="0"/>
              <a:t>/</a:t>
            </a:r>
            <a:r>
              <a:rPr lang="zh-CN" altLang="en-US" sz="2400" dirty="0" smtClean="0"/>
              <a:t>氰戊菊酯</a:t>
            </a:r>
            <a:r>
              <a:rPr lang="en-US" altLang="zh-CN" sz="2400" dirty="0" smtClean="0"/>
              <a:t>/</a:t>
            </a:r>
            <a:r>
              <a:rPr lang="zh-CN" altLang="en-US" sz="2400" dirty="0" smtClean="0"/>
              <a:t>甲氰菊酯</a:t>
            </a:r>
            <a:endParaRPr lang="en-US" altLang="zh-CN" sz="2400" dirty="0" smtClean="0"/>
          </a:p>
          <a:p>
            <a:pPr>
              <a:defRPr/>
            </a:pPr>
            <a:r>
              <a:rPr lang="zh-CN" altLang="en-US" sz="2400" dirty="0" smtClean="0">
                <a:solidFill>
                  <a:srgbClr val="FF0000"/>
                </a:solidFill>
              </a:rPr>
              <a:t>沙蚕毒素类：</a:t>
            </a:r>
            <a:r>
              <a:rPr lang="zh-CN" altLang="en-US" sz="2400" dirty="0" smtClean="0"/>
              <a:t>杀虫单</a:t>
            </a:r>
            <a:r>
              <a:rPr lang="en-US" altLang="zh-CN" sz="2400" dirty="0" smtClean="0"/>
              <a:t>/</a:t>
            </a:r>
            <a:r>
              <a:rPr lang="zh-CN" altLang="en-US" sz="2400" dirty="0" smtClean="0"/>
              <a:t>杀虫双</a:t>
            </a:r>
            <a:r>
              <a:rPr lang="en-US" altLang="zh-CN" sz="2400" dirty="0" smtClean="0"/>
              <a:t>/</a:t>
            </a:r>
            <a:r>
              <a:rPr lang="zh-CN" altLang="en-US" sz="2400" dirty="0" smtClean="0"/>
              <a:t>杀螟丹</a:t>
            </a:r>
            <a:endParaRPr lang="en-US" altLang="zh-CN" sz="2400" dirty="0" smtClean="0"/>
          </a:p>
          <a:p>
            <a:pPr>
              <a:defRPr/>
            </a:pPr>
            <a:r>
              <a:rPr lang="zh-CN" altLang="en-US" sz="2400" dirty="0" smtClean="0">
                <a:solidFill>
                  <a:srgbClr val="FF0000"/>
                </a:solidFill>
              </a:rPr>
              <a:t>新烟碱类：</a:t>
            </a:r>
            <a:r>
              <a:rPr lang="zh-CN" altLang="en-US" sz="2400" dirty="0" smtClean="0"/>
              <a:t>吡虫啉</a:t>
            </a:r>
            <a:r>
              <a:rPr lang="en-US" altLang="zh-CN" sz="2400" dirty="0" smtClean="0"/>
              <a:t>/</a:t>
            </a:r>
            <a:r>
              <a:rPr lang="zh-CN" altLang="en-US" sz="2400" dirty="0" smtClean="0"/>
              <a:t>啶虫咪</a:t>
            </a:r>
            <a:r>
              <a:rPr lang="en-US" altLang="zh-CN" sz="2400" dirty="0" smtClean="0"/>
              <a:t>/</a:t>
            </a:r>
            <a:r>
              <a:rPr lang="zh-CN" altLang="en-US" sz="2400" dirty="0" smtClean="0"/>
              <a:t>烯啶虫胺</a:t>
            </a:r>
            <a:r>
              <a:rPr lang="en-US" altLang="zh-CN" sz="2400" dirty="0" smtClean="0"/>
              <a:t>/</a:t>
            </a:r>
            <a:r>
              <a:rPr lang="zh-CN" altLang="en-US" sz="2400" dirty="0" smtClean="0"/>
              <a:t>噻虫嗪苯</a:t>
            </a:r>
            <a:endParaRPr lang="en-US" altLang="zh-CN" sz="2400" dirty="0" smtClean="0"/>
          </a:p>
          <a:p>
            <a:pPr>
              <a:defRPr/>
            </a:pPr>
            <a:r>
              <a:rPr lang="zh-CN" altLang="en-US" sz="2400" dirty="0" smtClean="0">
                <a:solidFill>
                  <a:srgbClr val="FF0000"/>
                </a:solidFill>
              </a:rPr>
              <a:t>抑制昆虫几丁质类</a:t>
            </a:r>
            <a:r>
              <a:rPr lang="en-US" altLang="zh-CN" sz="2400" dirty="0" smtClean="0">
                <a:solidFill>
                  <a:srgbClr val="FF0000"/>
                </a:solidFill>
              </a:rPr>
              <a:t>—</a:t>
            </a:r>
            <a:r>
              <a:rPr lang="zh-CN" altLang="en-US" sz="2400" dirty="0" smtClean="0">
                <a:solidFill>
                  <a:srgbClr val="FF0000"/>
                </a:solidFill>
              </a:rPr>
              <a:t>甲酰脲类</a:t>
            </a:r>
            <a:r>
              <a:rPr lang="en-US" altLang="zh-CN" sz="2400" dirty="0" smtClean="0">
                <a:solidFill>
                  <a:srgbClr val="FF0000"/>
                </a:solidFill>
              </a:rPr>
              <a:t>\</a:t>
            </a:r>
            <a:r>
              <a:rPr lang="zh-CN" altLang="en-US" sz="2400" dirty="0" smtClean="0">
                <a:solidFill>
                  <a:srgbClr val="FF0000"/>
                </a:solidFill>
              </a:rPr>
              <a:t>杂环类：</a:t>
            </a:r>
            <a:r>
              <a:rPr lang="zh-CN" altLang="en-US" sz="2400" dirty="0" smtClean="0"/>
              <a:t>灭幼脲</a:t>
            </a:r>
            <a:r>
              <a:rPr lang="en-US" altLang="zh-CN" sz="2400" dirty="0" smtClean="0"/>
              <a:t>/</a:t>
            </a:r>
            <a:r>
              <a:rPr lang="zh-CN" altLang="en-US" sz="2400" dirty="0" smtClean="0"/>
              <a:t>除虫脲</a:t>
            </a:r>
            <a:r>
              <a:rPr lang="en-US" altLang="zh-CN" sz="2400" dirty="0" smtClean="0"/>
              <a:t>/</a:t>
            </a:r>
            <a:r>
              <a:rPr lang="zh-CN" altLang="en-US" sz="2400" dirty="0" smtClean="0"/>
              <a:t>杀铃脲</a:t>
            </a:r>
            <a:r>
              <a:rPr lang="en-US" altLang="zh-CN" sz="2400" dirty="0" smtClean="0"/>
              <a:t>/</a:t>
            </a:r>
            <a:r>
              <a:rPr lang="zh-CN" altLang="en-US" sz="2400" dirty="0" smtClean="0"/>
              <a:t>噻嗪酮</a:t>
            </a:r>
            <a:r>
              <a:rPr lang="en-US" altLang="zh-CN" sz="2400" dirty="0" smtClean="0"/>
              <a:t>/</a:t>
            </a:r>
            <a:r>
              <a:rPr lang="zh-CN" altLang="en-US" sz="2400" dirty="0" smtClean="0"/>
              <a:t>氟铃脲</a:t>
            </a:r>
          </a:p>
          <a:p>
            <a:pPr>
              <a:defRPr/>
            </a:pPr>
            <a:r>
              <a:rPr lang="zh-CN" altLang="en-US" sz="2400" dirty="0" smtClean="0">
                <a:solidFill>
                  <a:srgbClr val="FF0000"/>
                </a:solidFill>
              </a:rPr>
              <a:t>抗生素类杀虫剂：</a:t>
            </a:r>
            <a:r>
              <a:rPr lang="zh-CN" altLang="en-US" sz="2400" dirty="0" smtClean="0"/>
              <a:t>阿维菌素</a:t>
            </a:r>
            <a:r>
              <a:rPr lang="en-US" altLang="zh-CN" sz="2400" dirty="0" smtClean="0"/>
              <a:t>/</a:t>
            </a:r>
            <a:r>
              <a:rPr lang="zh-CN" altLang="en-US" sz="2400" dirty="0" smtClean="0"/>
              <a:t>甲维盐</a:t>
            </a:r>
            <a:endParaRPr lang="en-US" altLang="zh-CN" sz="2400" dirty="0" smtClean="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杀螨剂：</a:t>
            </a:r>
            <a:endParaRPr lang="zh-CN" altLang="en-US" dirty="0"/>
          </a:p>
        </p:txBody>
      </p:sp>
      <p:sp>
        <p:nvSpPr>
          <p:cNvPr id="3" name="内容占位符 2"/>
          <p:cNvSpPr>
            <a:spLocks noGrp="1"/>
          </p:cNvSpPr>
          <p:nvPr>
            <p:ph idx="1"/>
          </p:nvPr>
        </p:nvSpPr>
        <p:spPr>
          <a:xfrm>
            <a:off x="457200" y="1831995"/>
            <a:ext cx="4186238" cy="3811583"/>
          </a:xfrm>
        </p:spPr>
        <p:txBody>
          <a:bodyPr/>
          <a:lstStyle/>
          <a:p>
            <a:r>
              <a:rPr lang="zh-CN" altLang="en-US" sz="3200" dirty="0" smtClean="0"/>
              <a:t>杀螨剂</a:t>
            </a:r>
            <a:r>
              <a:rPr lang="en-US" altLang="zh-CN" sz="3200" dirty="0" smtClean="0"/>
              <a:t>——</a:t>
            </a:r>
            <a:r>
              <a:rPr lang="zh-CN" altLang="en-US" sz="3200" dirty="0" smtClean="0"/>
              <a:t>防除植食性有害螨类的药剂</a:t>
            </a:r>
            <a:r>
              <a:rPr lang="en-US" altLang="zh-CN" sz="3200" dirty="0" smtClean="0"/>
              <a:t>. </a:t>
            </a:r>
            <a:r>
              <a:rPr lang="zh-CN" altLang="en-US" sz="3200" dirty="0" smtClean="0"/>
              <a:t>哒螨灵</a:t>
            </a:r>
            <a:r>
              <a:rPr lang="en-US" altLang="zh-CN" sz="3200" dirty="0" smtClean="0"/>
              <a:t>/</a:t>
            </a:r>
            <a:r>
              <a:rPr lang="zh-CN" altLang="en-US" sz="3200" dirty="0" smtClean="0"/>
              <a:t>阿维菌素</a:t>
            </a:r>
            <a:r>
              <a:rPr lang="en-US" altLang="zh-CN" sz="3200" dirty="0" smtClean="0"/>
              <a:t>/</a:t>
            </a:r>
            <a:r>
              <a:rPr lang="zh-CN" altLang="en-US" sz="3200" dirty="0" smtClean="0"/>
              <a:t>苯丁锡</a:t>
            </a:r>
            <a:r>
              <a:rPr lang="en-US" altLang="zh-CN" sz="3200" dirty="0" smtClean="0"/>
              <a:t>/</a:t>
            </a:r>
            <a:r>
              <a:rPr lang="zh-CN" altLang="en-US" sz="3200" dirty="0" smtClean="0"/>
              <a:t>螺螨脂</a:t>
            </a:r>
            <a:r>
              <a:rPr lang="en-US" altLang="zh-CN" sz="3200" dirty="0" smtClean="0"/>
              <a:t>/</a:t>
            </a:r>
            <a:r>
              <a:rPr lang="zh-CN" altLang="en-US" sz="3200" dirty="0" smtClean="0"/>
              <a:t>尼索朗</a:t>
            </a:r>
          </a:p>
          <a:p>
            <a:endParaRPr lang="zh-CN" altLang="en-US" sz="3200" dirty="0"/>
          </a:p>
        </p:txBody>
      </p:sp>
      <p:pic>
        <p:nvPicPr>
          <p:cNvPr id="4" name="Picture 2" descr="山楂红蜘蛛生活史"/>
          <p:cNvPicPr>
            <a:picLocks noChangeAspect="1" noChangeArrowheads="1"/>
          </p:cNvPicPr>
          <p:nvPr/>
        </p:nvPicPr>
        <p:blipFill>
          <a:blip r:embed="rId2">
            <a:lum bright="-12000"/>
          </a:blip>
          <a:srcRect/>
          <a:stretch>
            <a:fillRect/>
          </a:stretch>
        </p:blipFill>
        <p:spPr bwMode="auto">
          <a:xfrm>
            <a:off x="5000628" y="2214554"/>
            <a:ext cx="3619617" cy="3240088"/>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杀螨剂常见品种：</a:t>
            </a:r>
            <a:endParaRPr lang="zh-CN" altLang="en-US" dirty="0"/>
          </a:p>
        </p:txBody>
      </p:sp>
      <p:sp>
        <p:nvSpPr>
          <p:cNvPr id="3" name="内容占位符 2"/>
          <p:cNvSpPr>
            <a:spLocks noGrp="1"/>
          </p:cNvSpPr>
          <p:nvPr>
            <p:ph idx="1"/>
          </p:nvPr>
        </p:nvSpPr>
        <p:spPr>
          <a:xfrm>
            <a:off x="357158" y="1643050"/>
            <a:ext cx="8229600" cy="4525963"/>
          </a:xfrm>
        </p:spPr>
        <p:txBody>
          <a:bodyPr/>
          <a:lstStyle/>
          <a:p>
            <a:r>
              <a:rPr lang="zh-CN" altLang="en-US" sz="2000" dirty="0" smtClean="0">
                <a:solidFill>
                  <a:srgbClr val="FF0000"/>
                </a:solidFill>
              </a:rPr>
              <a:t>有机氯类：</a:t>
            </a:r>
            <a:r>
              <a:rPr lang="zh-CN" altLang="en-US" sz="2000" dirty="0" smtClean="0"/>
              <a:t>即三氯杀螨醇，对锈螨活性较高，但柑桔红蜘蛛已出现抗性，而且含有</a:t>
            </a:r>
            <a:r>
              <a:rPr lang="en-US" altLang="zh-CN" sz="2000" dirty="0" smtClean="0"/>
              <a:t>DDT</a:t>
            </a:r>
            <a:r>
              <a:rPr lang="zh-CN" altLang="en-US" sz="2000" dirty="0" smtClean="0"/>
              <a:t>成分，在一些地方已被禁用；</a:t>
            </a:r>
            <a:endParaRPr lang="en-US" altLang="zh-CN" sz="2000" dirty="0" smtClean="0"/>
          </a:p>
          <a:p>
            <a:r>
              <a:rPr lang="zh-CN" altLang="en-US" sz="2000" dirty="0" smtClean="0">
                <a:solidFill>
                  <a:srgbClr val="FF0000"/>
                </a:solidFill>
              </a:rPr>
              <a:t>有机硫类：</a:t>
            </a:r>
            <a:r>
              <a:rPr lang="zh-CN" altLang="en-US" sz="2000" dirty="0" smtClean="0"/>
              <a:t>即克螨特，国产通用名为炔螨特；</a:t>
            </a:r>
            <a:endParaRPr lang="en-US" altLang="zh-CN" sz="2000" dirty="0" smtClean="0"/>
          </a:p>
          <a:p>
            <a:r>
              <a:rPr lang="zh-CN" altLang="en-US" sz="2000" dirty="0" smtClean="0">
                <a:solidFill>
                  <a:srgbClr val="FF0000"/>
                </a:solidFill>
              </a:rPr>
              <a:t>有机氮类：</a:t>
            </a:r>
            <a:r>
              <a:rPr lang="zh-CN" altLang="en-US" sz="2000" dirty="0" smtClean="0"/>
              <a:t>即单甲眯和双甲眯：</a:t>
            </a:r>
            <a:endParaRPr lang="en-US" altLang="zh-CN" sz="2000" dirty="0" smtClean="0"/>
          </a:p>
          <a:p>
            <a:r>
              <a:rPr lang="zh-CN" altLang="en-US" sz="2000" dirty="0" smtClean="0"/>
              <a:t>有机锡类：即三唑锡、托尔克（国产通用名为苯丁锡）和三磷锡：</a:t>
            </a:r>
            <a:endParaRPr lang="en-US" altLang="zh-CN" sz="2000" dirty="0" smtClean="0"/>
          </a:p>
          <a:p>
            <a:r>
              <a:rPr lang="zh-CN" altLang="en-US" sz="2000" dirty="0" smtClean="0">
                <a:solidFill>
                  <a:srgbClr val="FF0000"/>
                </a:solidFill>
              </a:rPr>
              <a:t>线粒体电子传递抑制剂类：</a:t>
            </a:r>
            <a:r>
              <a:rPr lang="zh-CN" altLang="en-US" sz="2000" dirty="0" smtClean="0"/>
              <a:t>包括哒螨酮、唑螨脂 </a:t>
            </a:r>
            <a:r>
              <a:rPr lang="en-US" sz="2000" dirty="0" smtClean="0"/>
              <a:t>(</a:t>
            </a:r>
            <a:r>
              <a:rPr lang="zh-CN" altLang="en-US" sz="2000" dirty="0" smtClean="0"/>
              <a:t>霸螨灵</a:t>
            </a:r>
            <a:r>
              <a:rPr lang="en-US" sz="2000" dirty="0" smtClean="0"/>
              <a:t>)</a:t>
            </a:r>
            <a:r>
              <a:rPr lang="zh-CN" altLang="en-US" sz="2000" dirty="0" smtClean="0"/>
              <a:t>、嘧螨醚</a:t>
            </a:r>
            <a:r>
              <a:rPr lang="en-US" sz="2000" dirty="0" smtClean="0"/>
              <a:t>,</a:t>
            </a:r>
            <a:r>
              <a:rPr lang="zh-CN" altLang="en-US" sz="2000" dirty="0" smtClean="0"/>
              <a:t>喹螨醚</a:t>
            </a:r>
            <a:r>
              <a:rPr lang="en-US" sz="2000" dirty="0" smtClean="0"/>
              <a:t>(</a:t>
            </a:r>
            <a:r>
              <a:rPr lang="zh-CN" altLang="en-US" sz="2000" dirty="0" smtClean="0"/>
              <a:t>螨即死</a:t>
            </a:r>
            <a:r>
              <a:rPr lang="en-US" sz="2000" dirty="0" smtClean="0"/>
              <a:t>)</a:t>
            </a:r>
            <a:r>
              <a:rPr lang="zh-CN" altLang="en-US" sz="2000" dirty="0" smtClean="0"/>
              <a:t>、吡螨胺，</a:t>
            </a:r>
            <a:r>
              <a:rPr lang="en-US" sz="2000" dirty="0" smtClean="0"/>
              <a:t>90</a:t>
            </a:r>
            <a:r>
              <a:rPr lang="zh-CN" altLang="en-US" sz="2000" dirty="0" smtClean="0"/>
              <a:t>年代中后期还陆续开发了乙螨唑、氟螨嗪等</a:t>
            </a:r>
            <a:endParaRPr lang="en-US" altLang="zh-CN" sz="2000" dirty="0" smtClean="0"/>
          </a:p>
          <a:p>
            <a:r>
              <a:rPr lang="zh-CN" altLang="en-US" sz="2000" dirty="0" smtClean="0">
                <a:solidFill>
                  <a:srgbClr val="FF0000"/>
                </a:solidFill>
              </a:rPr>
              <a:t>季酮酸类：</a:t>
            </a:r>
            <a:r>
              <a:rPr lang="zh-CN" altLang="en-US" sz="2000" dirty="0" smtClean="0"/>
              <a:t>螺螨脂（螨危）</a:t>
            </a:r>
          </a:p>
          <a:p>
            <a:r>
              <a:rPr lang="zh-CN" altLang="en-US" sz="2000" dirty="0" smtClean="0">
                <a:solidFill>
                  <a:srgbClr val="FF0000"/>
                </a:solidFill>
              </a:rPr>
              <a:t>杀卵药剂：</a:t>
            </a:r>
            <a:r>
              <a:rPr lang="zh-CN" altLang="en-US" sz="2000" dirty="0" smtClean="0"/>
              <a:t>螨死净和尼索朗，相互间有文互抗性，多数区域柑桔红蜘蛛对这二个药剂有高抗：</a:t>
            </a:r>
            <a:endParaRPr lang="en-US" altLang="zh-CN" sz="2000" dirty="0" smtClean="0"/>
          </a:p>
          <a:p>
            <a:r>
              <a:rPr lang="zh-CN" altLang="en-US" sz="2000" dirty="0" smtClean="0">
                <a:solidFill>
                  <a:srgbClr val="FF0000"/>
                </a:solidFill>
              </a:rPr>
              <a:t>植物源、矿物源品种：</a:t>
            </a:r>
            <a:r>
              <a:rPr lang="zh-CN" altLang="en-US" sz="2000" dirty="0" smtClean="0"/>
              <a:t>主要是机油乳剂、石硫合剂和松脂合剂，这类药一般安全性差，多被用于冬春季清园</a:t>
            </a:r>
            <a:endParaRPr lang="en-US" altLang="zh-CN" sz="2000" dirty="0" smtClean="0"/>
          </a:p>
          <a:p>
            <a:r>
              <a:rPr lang="zh-CN" altLang="en-US" sz="2000" dirty="0" smtClean="0">
                <a:solidFill>
                  <a:srgbClr val="FF0000"/>
                </a:solidFill>
              </a:rPr>
              <a:t>生物或仿生制剂类：</a:t>
            </a:r>
            <a:r>
              <a:rPr lang="zh-CN" altLang="en-US" sz="2000" dirty="0" smtClean="0"/>
              <a:t>主要有浏阳霉素和阿维菌素等。</a:t>
            </a:r>
            <a:br>
              <a:rPr lang="zh-CN" altLang="en-US" sz="2000" dirty="0" smtClean="0"/>
            </a:br>
            <a:endParaRPr lang="zh-CN" altLang="en-US" sz="2000"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杀菌剂</a:t>
            </a:r>
            <a:endParaRPr lang="zh-CN" altLang="en-US" dirty="0"/>
          </a:p>
        </p:txBody>
      </p:sp>
      <p:sp>
        <p:nvSpPr>
          <p:cNvPr id="3" name="内容占位符 2"/>
          <p:cNvSpPr>
            <a:spLocks noGrp="1"/>
          </p:cNvSpPr>
          <p:nvPr>
            <p:ph idx="1"/>
          </p:nvPr>
        </p:nvSpPr>
        <p:spPr>
          <a:xfrm>
            <a:off x="457200" y="1831995"/>
            <a:ext cx="4686304" cy="3740145"/>
          </a:xfrm>
        </p:spPr>
        <p:txBody>
          <a:bodyPr/>
          <a:lstStyle/>
          <a:p>
            <a:r>
              <a:rPr lang="zh-CN" altLang="en-US" sz="2800" dirty="0" smtClean="0"/>
              <a:t>杀菌剂</a:t>
            </a:r>
            <a:r>
              <a:rPr lang="en-US" altLang="zh-CN" sz="2800" dirty="0" smtClean="0"/>
              <a:t>——</a:t>
            </a:r>
            <a:r>
              <a:rPr lang="zh-CN" altLang="en-US" sz="2800" dirty="0" smtClean="0"/>
              <a:t>对病原菌能起毒害、杀死、抑制或中和其有毒代谢物的药剂</a:t>
            </a:r>
            <a:r>
              <a:rPr lang="en-US" altLang="zh-CN" sz="2800" dirty="0" smtClean="0"/>
              <a:t>.</a:t>
            </a:r>
          </a:p>
          <a:p>
            <a:r>
              <a:rPr lang="zh-CN" altLang="en-US" sz="2800" dirty="0" smtClean="0"/>
              <a:t>三唑</a:t>
            </a:r>
            <a:r>
              <a:rPr lang="en-US" altLang="zh-CN" sz="2800" dirty="0" smtClean="0"/>
              <a:t>\</a:t>
            </a:r>
            <a:r>
              <a:rPr lang="zh-CN" altLang="en-US" sz="2800" dirty="0" smtClean="0"/>
              <a:t>多菌灵</a:t>
            </a:r>
            <a:r>
              <a:rPr lang="en-US" altLang="zh-CN" sz="2800" dirty="0" smtClean="0"/>
              <a:t>\</a:t>
            </a:r>
            <a:r>
              <a:rPr lang="zh-CN" altLang="en-US" sz="2800" dirty="0" smtClean="0"/>
              <a:t>代森锰锌</a:t>
            </a:r>
          </a:p>
          <a:p>
            <a:endParaRPr lang="zh-CN" altLang="en-US" sz="2800" dirty="0"/>
          </a:p>
        </p:txBody>
      </p:sp>
      <p:pic>
        <p:nvPicPr>
          <p:cNvPr id="8" name="Picture 3"/>
          <p:cNvPicPr>
            <a:picLocks noChangeAspect="1" noChangeArrowheads="1"/>
          </p:cNvPicPr>
          <p:nvPr/>
        </p:nvPicPr>
        <p:blipFill>
          <a:blip r:embed="rId2" cstate="print"/>
          <a:srcRect/>
          <a:stretch>
            <a:fillRect/>
          </a:stretch>
        </p:blipFill>
        <p:spPr bwMode="auto">
          <a:xfrm>
            <a:off x="6643702" y="2143116"/>
            <a:ext cx="1558911" cy="1034638"/>
          </a:xfrm>
          <a:prstGeom prst="rect">
            <a:avLst/>
          </a:prstGeom>
          <a:noFill/>
          <a:ln w="9525">
            <a:noFill/>
            <a:miter lim="800000"/>
            <a:headEnd/>
            <a:tailEnd/>
          </a:ln>
        </p:spPr>
      </p:pic>
      <p:pic>
        <p:nvPicPr>
          <p:cNvPr id="9" name="Picture 1030" descr="npo000017"/>
          <p:cNvPicPr>
            <a:picLocks noChangeAspect="1" noChangeArrowheads="1"/>
          </p:cNvPicPr>
          <p:nvPr/>
        </p:nvPicPr>
        <p:blipFill>
          <a:blip r:embed="rId3"/>
          <a:srcRect/>
          <a:stretch>
            <a:fillRect/>
          </a:stretch>
        </p:blipFill>
        <p:spPr bwMode="auto">
          <a:xfrm>
            <a:off x="5643570" y="3306864"/>
            <a:ext cx="3200820" cy="237480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杀菌剂主要品种</a:t>
            </a:r>
            <a:endParaRPr lang="zh-CN" altLang="en-US" dirty="0"/>
          </a:p>
        </p:txBody>
      </p:sp>
      <p:sp>
        <p:nvSpPr>
          <p:cNvPr id="3" name="内容占位符 2"/>
          <p:cNvSpPr>
            <a:spLocks noGrp="1"/>
          </p:cNvSpPr>
          <p:nvPr>
            <p:ph idx="1"/>
          </p:nvPr>
        </p:nvSpPr>
        <p:spPr>
          <a:xfrm>
            <a:off x="357158" y="1643050"/>
            <a:ext cx="8358246" cy="4429156"/>
          </a:xfrm>
        </p:spPr>
        <p:txBody>
          <a:bodyPr/>
          <a:lstStyle/>
          <a:p>
            <a:r>
              <a:rPr lang="zh-CN" altLang="en-US" sz="2000" dirty="0" smtClean="0">
                <a:solidFill>
                  <a:srgbClr val="FF0000"/>
                </a:solidFill>
              </a:rPr>
              <a:t>无机杀菌剂：</a:t>
            </a:r>
            <a:r>
              <a:rPr lang="zh-CN" altLang="en-US" sz="2000" dirty="0" smtClean="0"/>
              <a:t>矿物源杀菌剂石硫合剂，硫酸铜等</a:t>
            </a:r>
            <a:endParaRPr lang="en-US" altLang="zh-CN" sz="2000" dirty="0" smtClean="0"/>
          </a:p>
          <a:p>
            <a:r>
              <a:rPr lang="zh-CN" altLang="en-US" sz="2000" dirty="0" smtClean="0">
                <a:solidFill>
                  <a:srgbClr val="FF0000"/>
                </a:solidFill>
              </a:rPr>
              <a:t>有机硫杀菌剂：</a:t>
            </a:r>
            <a:r>
              <a:rPr lang="zh-CN" altLang="en-US" sz="2000" dirty="0" smtClean="0">
                <a:latin typeface="宋体" pitchFamily="2" charset="-122"/>
              </a:rPr>
              <a:t>福美双、福美锌、代森锰锌、代森锌、代森铵、克菌丹、灭菌丹</a:t>
            </a:r>
            <a:endParaRPr lang="en-US" altLang="zh-CN" sz="2000" dirty="0" smtClean="0">
              <a:latin typeface="宋体" pitchFamily="2" charset="-122"/>
            </a:endParaRPr>
          </a:p>
          <a:p>
            <a:r>
              <a:rPr lang="zh-CN" altLang="en-US" sz="2000" dirty="0" smtClean="0">
                <a:solidFill>
                  <a:srgbClr val="FF0000"/>
                </a:solidFill>
              </a:rPr>
              <a:t>有机磷类： </a:t>
            </a:r>
            <a:r>
              <a:rPr lang="zh-CN" altLang="en-US" sz="2000" dirty="0" smtClean="0"/>
              <a:t>稻瘟净、异稻瘟净、乙磷铝</a:t>
            </a:r>
            <a:endParaRPr lang="en-US" altLang="zh-CN" sz="2000" dirty="0" smtClean="0">
              <a:latin typeface="宋体" pitchFamily="2" charset="-122"/>
            </a:endParaRPr>
          </a:p>
          <a:p>
            <a:r>
              <a:rPr lang="zh-CN" altLang="en-US" sz="2000" dirty="0" smtClean="0">
                <a:solidFill>
                  <a:srgbClr val="FF0000"/>
                </a:solidFill>
                <a:latin typeface="宋体" pitchFamily="2" charset="-122"/>
              </a:rPr>
              <a:t>苯并咪唑类：</a:t>
            </a:r>
            <a:r>
              <a:rPr lang="zh-CN" altLang="en-US" sz="2000" dirty="0" smtClean="0">
                <a:latin typeface="宋体" pitchFamily="2" charset="-122"/>
              </a:rPr>
              <a:t>多菌灵、苯莱特、苯菌灵、噻菌灵、</a:t>
            </a:r>
            <a:r>
              <a:rPr lang="zh-CN" altLang="en-US" sz="2000" dirty="0" smtClean="0">
                <a:cs typeface="Times New Roman" pitchFamily="18" charset="0"/>
              </a:rPr>
              <a:t> </a:t>
            </a:r>
            <a:r>
              <a:rPr lang="zh-CN" altLang="en-US" sz="2000" dirty="0" smtClean="0">
                <a:latin typeface="宋体" pitchFamily="2" charset="-122"/>
              </a:rPr>
              <a:t>麦穗宁、甲托、</a:t>
            </a:r>
            <a:endParaRPr lang="en-US" altLang="zh-CN" sz="2000" dirty="0" smtClean="0">
              <a:latin typeface="宋体" pitchFamily="2" charset="-122"/>
            </a:endParaRPr>
          </a:p>
          <a:p>
            <a:pPr algn="just">
              <a:buFont typeface="Wingdings" pitchFamily="2" charset="2"/>
              <a:buNone/>
            </a:pPr>
            <a:r>
              <a:rPr lang="zh-CN" altLang="en-US" sz="2000" dirty="0" smtClean="0">
                <a:solidFill>
                  <a:srgbClr val="FF0000"/>
                </a:solidFill>
                <a:latin typeface="宋体" pitchFamily="2" charset="-122"/>
              </a:rPr>
              <a:t>二甲酰亚胺类：</a:t>
            </a:r>
            <a:r>
              <a:rPr lang="zh-CN" altLang="en-US" sz="2000" dirty="0" smtClean="0">
                <a:latin typeface="宋体" pitchFamily="2" charset="-122"/>
              </a:rPr>
              <a:t>菌核净、腐霉利、嘧霉胺、异菌脲、乙烯菌核利、二甲菌核利。</a:t>
            </a:r>
            <a:endParaRPr lang="zh-CN" altLang="en-US" sz="2000" dirty="0" smtClean="0">
              <a:cs typeface="Times New Roman" pitchFamily="18" charset="0"/>
            </a:endParaRPr>
          </a:p>
          <a:p>
            <a:pPr>
              <a:buFont typeface="Wingdings" pitchFamily="2" charset="2"/>
              <a:buNone/>
            </a:pPr>
            <a:r>
              <a:rPr lang="zh-CN" altLang="en-US" sz="2000" dirty="0" smtClean="0">
                <a:solidFill>
                  <a:srgbClr val="FF0000"/>
                </a:solidFill>
                <a:latin typeface="宋体" pitchFamily="2" charset="-122"/>
              </a:rPr>
              <a:t>三唑类：</a:t>
            </a:r>
            <a:r>
              <a:rPr lang="zh-CN" altLang="en-US" sz="2000" dirty="0" smtClean="0">
                <a:latin typeface="宋体" pitchFamily="2" charset="-122"/>
              </a:rPr>
              <a:t>三唑酮、三唑醇、丙环唑、多效唑</a:t>
            </a:r>
            <a:r>
              <a:rPr lang="zh-CN" altLang="en-US" sz="2000" dirty="0" smtClean="0"/>
              <a:t> 、腈菌唑、戊唑醇、氟环唑、腈苯唑、恶醚唑。</a:t>
            </a:r>
            <a:endParaRPr lang="en-US" altLang="zh-CN" sz="2000" dirty="0" smtClean="0"/>
          </a:p>
          <a:p>
            <a:r>
              <a:rPr lang="zh-CN" altLang="en-US" sz="2000" dirty="0" smtClean="0">
                <a:solidFill>
                  <a:srgbClr val="FF0000"/>
                </a:solidFill>
                <a:latin typeface="宋体" pitchFamily="2" charset="-122"/>
              </a:rPr>
              <a:t>苯基酰胺类：</a:t>
            </a:r>
            <a:r>
              <a:rPr lang="zh-CN" altLang="en-US" sz="2000" dirty="0" smtClean="0">
                <a:latin typeface="宋体" pitchFamily="2" charset="-122"/>
              </a:rPr>
              <a:t>甲霜灵、恶霜灵、杀毒矾 </a:t>
            </a:r>
          </a:p>
          <a:p>
            <a:pPr algn="just">
              <a:buFont typeface="Wingdings" pitchFamily="2" charset="2"/>
              <a:buNone/>
            </a:pPr>
            <a:r>
              <a:rPr lang="zh-CN" altLang="en-US" sz="2000" dirty="0" smtClean="0">
                <a:solidFill>
                  <a:srgbClr val="FF0000"/>
                </a:solidFill>
                <a:latin typeface="宋体" pitchFamily="2" charset="-122"/>
              </a:rPr>
              <a:t>麦角甾醇生物合成抑制剂类：</a:t>
            </a:r>
            <a:r>
              <a:rPr lang="zh-CN" altLang="en-US" sz="2000" dirty="0" smtClean="0">
                <a:latin typeface="宋体" pitchFamily="2" charset="-122"/>
              </a:rPr>
              <a:t>烯酰吗啉、十三吗啉、氟吗啉</a:t>
            </a:r>
            <a:endParaRPr lang="en-US" altLang="zh-CN" sz="2000" dirty="0" smtClean="0">
              <a:latin typeface="宋体" pitchFamily="2" charset="-122"/>
            </a:endParaRPr>
          </a:p>
          <a:p>
            <a:pPr algn="just">
              <a:buFont typeface="Wingdings" pitchFamily="2" charset="2"/>
              <a:buNone/>
            </a:pPr>
            <a:r>
              <a:rPr lang="zh-CN" altLang="en-US" sz="2000" dirty="0" smtClean="0">
                <a:solidFill>
                  <a:srgbClr val="FF0000"/>
                </a:solidFill>
                <a:latin typeface="宋体" pitchFamily="2" charset="-122"/>
              </a:rPr>
              <a:t>甲氧基丙烯酸酯类：</a:t>
            </a:r>
            <a:r>
              <a:rPr lang="zh-CN" altLang="en-US" sz="2000" dirty="0" smtClean="0">
                <a:latin typeface="宋体" pitchFamily="2" charset="-122"/>
              </a:rPr>
              <a:t>嘧菌酯、醚菌酯、烯肟菌酯、烯肟菌胺</a:t>
            </a:r>
            <a:endParaRPr lang="en-US" altLang="zh-CN" sz="2000" dirty="0" smtClean="0">
              <a:latin typeface="宋体" pitchFamily="2" charset="-122"/>
            </a:endParaRPr>
          </a:p>
          <a:p>
            <a:pPr algn="just">
              <a:buFont typeface="Wingdings" pitchFamily="2" charset="2"/>
              <a:buNone/>
            </a:pPr>
            <a:endParaRPr lang="en-US" altLang="zh-CN" sz="2000" dirty="0" smtClean="0">
              <a:latin typeface="宋体" pitchFamily="2" charset="-122"/>
            </a:endParaRPr>
          </a:p>
          <a:p>
            <a:pPr algn="just">
              <a:buFont typeface="Wingdings" pitchFamily="2" charset="2"/>
              <a:buNone/>
            </a:pPr>
            <a:endParaRPr lang="zh-CN" altLang="en-US" sz="2000" dirty="0" smtClean="0"/>
          </a:p>
          <a:p>
            <a:pPr>
              <a:buFont typeface="Wingdings" pitchFamily="2" charset="2"/>
              <a:buNone/>
            </a:pPr>
            <a:endParaRPr lang="zh-CN" altLang="en-US" sz="2000" dirty="0" smtClean="0"/>
          </a:p>
          <a:p>
            <a:endParaRPr lang="en-US" altLang="zh-CN" sz="2000" dirty="0" smtClean="0"/>
          </a:p>
          <a:p>
            <a:endParaRPr lang="zh-CN" altLang="en-US" sz="2000"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杀线虫剂</a:t>
            </a:r>
            <a:endParaRPr lang="zh-CN" altLang="en-US" dirty="0"/>
          </a:p>
        </p:txBody>
      </p:sp>
      <p:sp>
        <p:nvSpPr>
          <p:cNvPr id="3" name="内容占位符 2"/>
          <p:cNvSpPr>
            <a:spLocks noGrp="1"/>
          </p:cNvSpPr>
          <p:nvPr>
            <p:ph idx="1"/>
          </p:nvPr>
        </p:nvSpPr>
        <p:spPr>
          <a:xfrm>
            <a:off x="457200" y="1831995"/>
            <a:ext cx="4257676" cy="4525963"/>
          </a:xfrm>
        </p:spPr>
        <p:txBody>
          <a:bodyPr/>
          <a:lstStyle/>
          <a:p>
            <a:r>
              <a:rPr lang="zh-CN" altLang="en-US" sz="3200" dirty="0" smtClean="0"/>
              <a:t>杀线虫剂</a:t>
            </a:r>
            <a:r>
              <a:rPr lang="en-US" altLang="zh-CN" sz="3200" dirty="0" smtClean="0"/>
              <a:t>——</a:t>
            </a:r>
            <a:r>
              <a:rPr lang="zh-CN" altLang="en-US" sz="3200" dirty="0" smtClean="0"/>
              <a:t>防治农作物线虫病害的药剂</a:t>
            </a:r>
            <a:r>
              <a:rPr lang="en-US" altLang="zh-CN" sz="3200" dirty="0" smtClean="0"/>
              <a:t>. </a:t>
            </a:r>
          </a:p>
          <a:p>
            <a:r>
              <a:rPr lang="zh-CN" altLang="en-US" sz="3200" dirty="0" smtClean="0"/>
              <a:t>苯线磷</a:t>
            </a:r>
            <a:r>
              <a:rPr lang="en-US" altLang="zh-CN" sz="3200" dirty="0" smtClean="0"/>
              <a:t>\</a:t>
            </a:r>
            <a:r>
              <a:rPr lang="zh-CN" altLang="en-US" sz="3200" dirty="0" smtClean="0"/>
              <a:t>棉隆</a:t>
            </a:r>
            <a:r>
              <a:rPr lang="en-US" altLang="zh-CN" sz="3200" dirty="0" smtClean="0"/>
              <a:t>\</a:t>
            </a:r>
            <a:r>
              <a:rPr lang="zh-CN" altLang="en-US" sz="3200" dirty="0" smtClean="0"/>
              <a:t>克线磷</a:t>
            </a:r>
            <a:r>
              <a:rPr lang="en-US" altLang="zh-CN" sz="3200" dirty="0" smtClean="0"/>
              <a:t>\</a:t>
            </a:r>
            <a:r>
              <a:rPr lang="zh-CN" altLang="en-US" sz="3200" dirty="0" smtClean="0"/>
              <a:t>阿维菌素</a:t>
            </a:r>
          </a:p>
          <a:p>
            <a:endParaRPr lang="zh-CN" altLang="en-US" sz="3200" dirty="0"/>
          </a:p>
        </p:txBody>
      </p:sp>
      <p:pic>
        <p:nvPicPr>
          <p:cNvPr id="4" name="Picture 4" descr="雄虫"/>
          <p:cNvPicPr>
            <a:picLocks noChangeAspect="1" noChangeArrowheads="1"/>
          </p:cNvPicPr>
          <p:nvPr/>
        </p:nvPicPr>
        <p:blipFill>
          <a:blip r:embed="rId2" cstate="print"/>
          <a:srcRect/>
          <a:stretch>
            <a:fillRect/>
          </a:stretch>
        </p:blipFill>
        <p:spPr bwMode="auto">
          <a:xfrm>
            <a:off x="6286512" y="4286256"/>
            <a:ext cx="2100252" cy="1611767"/>
          </a:xfrm>
          <a:prstGeom prst="rect">
            <a:avLst/>
          </a:prstGeom>
          <a:noFill/>
        </p:spPr>
      </p:pic>
      <p:pic>
        <p:nvPicPr>
          <p:cNvPr id="5" name="Picture 4" descr="雌虫"/>
          <p:cNvPicPr>
            <a:picLocks noChangeAspect="1" noChangeArrowheads="1"/>
          </p:cNvPicPr>
          <p:nvPr/>
        </p:nvPicPr>
        <p:blipFill>
          <a:blip r:embed="rId3" cstate="print"/>
          <a:srcRect/>
          <a:stretch>
            <a:fillRect/>
          </a:stretch>
        </p:blipFill>
        <p:spPr bwMode="auto">
          <a:xfrm>
            <a:off x="4143372" y="4357694"/>
            <a:ext cx="2033573" cy="1499027"/>
          </a:xfrm>
          <a:prstGeom prst="rect">
            <a:avLst/>
          </a:prstGeom>
          <a:noFill/>
        </p:spPr>
      </p:pic>
      <p:pic>
        <p:nvPicPr>
          <p:cNvPr id="6" name="Picture 4" descr="萎蔫症状"/>
          <p:cNvPicPr>
            <a:picLocks noChangeAspect="1" noChangeArrowheads="1"/>
          </p:cNvPicPr>
          <p:nvPr/>
        </p:nvPicPr>
        <p:blipFill>
          <a:blip r:embed="rId4"/>
          <a:srcRect/>
          <a:stretch>
            <a:fillRect/>
          </a:stretch>
        </p:blipFill>
        <p:spPr bwMode="auto">
          <a:xfrm>
            <a:off x="5357818" y="1857364"/>
            <a:ext cx="2957508" cy="2218131"/>
          </a:xfrm>
          <a:prstGeom prst="rect">
            <a:avLst/>
          </a:prstGeom>
          <a:noFill/>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除草剂</a:t>
            </a:r>
            <a:endParaRPr lang="zh-CN" altLang="en-US" dirty="0"/>
          </a:p>
        </p:txBody>
      </p:sp>
      <p:sp>
        <p:nvSpPr>
          <p:cNvPr id="3" name="内容占位符 2"/>
          <p:cNvSpPr>
            <a:spLocks noGrp="1"/>
          </p:cNvSpPr>
          <p:nvPr>
            <p:ph idx="1"/>
          </p:nvPr>
        </p:nvSpPr>
        <p:spPr>
          <a:xfrm>
            <a:off x="457200" y="1831995"/>
            <a:ext cx="4543428" cy="3740145"/>
          </a:xfrm>
        </p:spPr>
        <p:txBody>
          <a:bodyPr/>
          <a:lstStyle/>
          <a:p>
            <a:r>
              <a:rPr lang="zh-CN" altLang="en-US" sz="3200" dirty="0" smtClean="0"/>
              <a:t>除草剂</a:t>
            </a:r>
            <a:r>
              <a:rPr lang="en-US" altLang="zh-CN" sz="3200" dirty="0" smtClean="0"/>
              <a:t>——</a:t>
            </a:r>
            <a:r>
              <a:rPr lang="zh-CN" altLang="en-US" sz="3200" dirty="0" smtClean="0"/>
              <a:t>防除、消灭、控制杂草的药剂</a:t>
            </a:r>
            <a:r>
              <a:rPr lang="en-US" altLang="zh-CN" sz="3200" dirty="0" smtClean="0"/>
              <a:t>. </a:t>
            </a:r>
          </a:p>
          <a:p>
            <a:r>
              <a:rPr lang="zh-CN" altLang="en-US" sz="3200" dirty="0" smtClean="0"/>
              <a:t>百草枯</a:t>
            </a:r>
            <a:r>
              <a:rPr lang="en-US" altLang="zh-CN" sz="3200" dirty="0" smtClean="0"/>
              <a:t>\</a:t>
            </a:r>
            <a:r>
              <a:rPr lang="zh-CN" altLang="en-US" sz="3200" dirty="0" smtClean="0"/>
              <a:t>草甘膦</a:t>
            </a:r>
            <a:r>
              <a:rPr lang="en-US" altLang="zh-CN" sz="3200" dirty="0" smtClean="0"/>
              <a:t>\</a:t>
            </a:r>
            <a:r>
              <a:rPr lang="zh-CN" altLang="en-US" sz="3200" dirty="0" smtClean="0"/>
              <a:t>氟乐灵</a:t>
            </a:r>
            <a:r>
              <a:rPr lang="en-US" altLang="zh-CN" sz="3200" dirty="0" smtClean="0"/>
              <a:t>\</a:t>
            </a:r>
            <a:r>
              <a:rPr lang="zh-CN" altLang="en-US" sz="3200" dirty="0" smtClean="0"/>
              <a:t>盖草能</a:t>
            </a:r>
          </a:p>
          <a:p>
            <a:endParaRPr lang="zh-CN" altLang="en-US" sz="3200" dirty="0"/>
          </a:p>
        </p:txBody>
      </p:sp>
      <p:pic>
        <p:nvPicPr>
          <p:cNvPr id="94210" name="Picture 2" descr="C:\DOCUME~1\ADMINI~1\LOCALS~1\Temp\OS@Q@LA)_JU))1H76]D_EM5.jpg"/>
          <p:cNvPicPr>
            <a:picLocks noChangeAspect="1" noChangeArrowheads="1"/>
          </p:cNvPicPr>
          <p:nvPr/>
        </p:nvPicPr>
        <p:blipFill>
          <a:blip r:embed="rId2"/>
          <a:srcRect/>
          <a:stretch>
            <a:fillRect/>
          </a:stretch>
        </p:blipFill>
        <p:spPr bwMode="auto">
          <a:xfrm>
            <a:off x="5000628" y="3214686"/>
            <a:ext cx="3790950" cy="1990725"/>
          </a:xfrm>
          <a:prstGeom prst="rect">
            <a:avLst/>
          </a:prstGeom>
          <a:noFill/>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杀鼠剂</a:t>
            </a:r>
            <a:endParaRPr lang="zh-CN" altLang="en-US" dirty="0"/>
          </a:p>
        </p:txBody>
      </p:sp>
      <p:sp>
        <p:nvSpPr>
          <p:cNvPr id="3" name="内容占位符 2"/>
          <p:cNvSpPr>
            <a:spLocks noGrp="1"/>
          </p:cNvSpPr>
          <p:nvPr>
            <p:ph idx="1"/>
          </p:nvPr>
        </p:nvSpPr>
        <p:spPr>
          <a:xfrm>
            <a:off x="457200" y="1831995"/>
            <a:ext cx="4757742" cy="3811583"/>
          </a:xfrm>
        </p:spPr>
        <p:txBody>
          <a:bodyPr/>
          <a:lstStyle/>
          <a:p>
            <a:r>
              <a:rPr lang="zh-CN" altLang="en-US" sz="3200" dirty="0" smtClean="0"/>
              <a:t>杀鼠剂</a:t>
            </a:r>
            <a:r>
              <a:rPr lang="en-US" altLang="zh-CN" sz="3200" dirty="0" smtClean="0"/>
              <a:t>——</a:t>
            </a:r>
            <a:r>
              <a:rPr lang="zh-CN" altLang="en-US" sz="3200" dirty="0" smtClean="0"/>
              <a:t>毒杀各种有害鼠类的药剂</a:t>
            </a:r>
            <a:r>
              <a:rPr lang="en-US" altLang="zh-CN" sz="3200" dirty="0" smtClean="0"/>
              <a:t>. </a:t>
            </a:r>
          </a:p>
          <a:p>
            <a:r>
              <a:rPr lang="zh-CN" altLang="en-US" sz="3200" dirty="0" smtClean="0"/>
              <a:t>磷化锌</a:t>
            </a:r>
            <a:r>
              <a:rPr lang="en-US" altLang="zh-CN" sz="3200" dirty="0" smtClean="0"/>
              <a:t>\</a:t>
            </a:r>
            <a:r>
              <a:rPr lang="zh-CN" altLang="en-US" sz="3200" dirty="0" smtClean="0"/>
              <a:t>立克命</a:t>
            </a:r>
            <a:r>
              <a:rPr lang="en-US" altLang="zh-CN" sz="3200" dirty="0" smtClean="0"/>
              <a:t>\</a:t>
            </a:r>
            <a:r>
              <a:rPr lang="zh-CN" altLang="en-US" sz="3200" dirty="0" smtClean="0"/>
              <a:t>灭鼠优</a:t>
            </a:r>
          </a:p>
          <a:p>
            <a:endParaRPr lang="zh-CN" altLang="en-US" sz="3200" dirty="0" smtClean="0"/>
          </a:p>
          <a:p>
            <a:endParaRPr lang="zh-CN" altLang="en-US" sz="3200" dirty="0"/>
          </a:p>
        </p:txBody>
      </p:sp>
      <p:pic>
        <p:nvPicPr>
          <p:cNvPr id="4" name="Picture 33" descr="shutu"/>
          <p:cNvPicPr>
            <a:picLocks noChangeAspect="1" noChangeArrowheads="1"/>
          </p:cNvPicPr>
          <p:nvPr/>
        </p:nvPicPr>
        <p:blipFill>
          <a:blip r:embed="rId2"/>
          <a:srcRect/>
          <a:stretch>
            <a:fillRect/>
          </a:stretch>
        </p:blipFill>
        <p:spPr bwMode="auto">
          <a:xfrm>
            <a:off x="4714876" y="3643314"/>
            <a:ext cx="3945663" cy="1870080"/>
          </a:xfrm>
          <a:prstGeom prst="rect">
            <a:avLst/>
          </a:prstGeom>
          <a:noFill/>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植物生长调节剂</a:t>
            </a:r>
            <a:endParaRPr lang="zh-CN" altLang="en-US" dirty="0"/>
          </a:p>
        </p:txBody>
      </p:sp>
      <p:sp>
        <p:nvSpPr>
          <p:cNvPr id="3" name="内容占位符 2"/>
          <p:cNvSpPr>
            <a:spLocks noGrp="1"/>
          </p:cNvSpPr>
          <p:nvPr>
            <p:ph idx="1"/>
          </p:nvPr>
        </p:nvSpPr>
        <p:spPr>
          <a:xfrm>
            <a:off x="457200" y="1831995"/>
            <a:ext cx="4972056" cy="4525963"/>
          </a:xfrm>
        </p:spPr>
        <p:txBody>
          <a:bodyPr/>
          <a:lstStyle/>
          <a:p>
            <a:r>
              <a:rPr lang="zh-CN" altLang="en-US" sz="2400" dirty="0" smtClean="0"/>
              <a:t>植物生长调节剂</a:t>
            </a:r>
            <a:r>
              <a:rPr lang="en-US" altLang="zh-CN" sz="2400" dirty="0" smtClean="0"/>
              <a:t>——</a:t>
            </a:r>
            <a:r>
              <a:rPr lang="zh-CN" altLang="en-US" sz="2400" dirty="0" smtClean="0"/>
              <a:t>调节生长发育、控制生长速度、植株高矮、成熟早晚、开花、结果数量及促进作物呼吸代谢而增加产量的化学药剂</a:t>
            </a:r>
            <a:r>
              <a:rPr lang="en-US" altLang="zh-CN" sz="2400" dirty="0" smtClean="0"/>
              <a:t>.</a:t>
            </a:r>
          </a:p>
          <a:p>
            <a:r>
              <a:rPr lang="zh-CN" altLang="en-US" sz="2400" dirty="0" smtClean="0"/>
              <a:t>矮壮素</a:t>
            </a:r>
            <a:r>
              <a:rPr lang="en-US" altLang="zh-CN" sz="2400" dirty="0" smtClean="0"/>
              <a:t>\</a:t>
            </a:r>
            <a:r>
              <a:rPr lang="zh-CN" altLang="en-US" sz="2400" dirty="0" smtClean="0"/>
              <a:t>乙烯利</a:t>
            </a:r>
            <a:r>
              <a:rPr lang="en-US" altLang="zh-CN" sz="2400" dirty="0" smtClean="0"/>
              <a:t>\</a:t>
            </a:r>
            <a:r>
              <a:rPr lang="zh-CN" altLang="en-US" sz="2400" dirty="0" smtClean="0"/>
              <a:t>抑芽丹</a:t>
            </a:r>
            <a:r>
              <a:rPr lang="en-US" altLang="zh-CN" sz="2400" dirty="0" smtClean="0"/>
              <a:t>\</a:t>
            </a:r>
            <a:r>
              <a:rPr lang="zh-CN" altLang="en-US" sz="2400" dirty="0" smtClean="0"/>
              <a:t>三十烷</a:t>
            </a:r>
          </a:p>
          <a:p>
            <a:r>
              <a:rPr lang="zh-CN" altLang="en-US" sz="2400" dirty="0" smtClean="0"/>
              <a:t>醇</a:t>
            </a:r>
          </a:p>
          <a:p>
            <a:endParaRPr lang="zh-CN" altLang="en-US" sz="2400" dirty="0"/>
          </a:p>
        </p:txBody>
      </p:sp>
      <p:pic>
        <p:nvPicPr>
          <p:cNvPr id="92162" name="Picture 2" descr="C:\DOCUME~1\ADMINI~1\LOCALS~1\Temp\02U1WTACGY$H_%`G%[~A}CN.jpg"/>
          <p:cNvPicPr>
            <a:picLocks noChangeAspect="1" noChangeArrowheads="1"/>
          </p:cNvPicPr>
          <p:nvPr/>
        </p:nvPicPr>
        <p:blipFill>
          <a:blip r:embed="rId2"/>
          <a:srcRect/>
          <a:stretch>
            <a:fillRect/>
          </a:stretch>
        </p:blipFill>
        <p:spPr bwMode="auto">
          <a:xfrm>
            <a:off x="5643570" y="3143248"/>
            <a:ext cx="3062282" cy="2577169"/>
          </a:xfrm>
          <a:prstGeom prst="rect">
            <a:avLst/>
          </a:prstGeom>
          <a:noFill/>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按照作用方式分类</a:t>
            </a:r>
            <a:endParaRPr lang="zh-CN" altLang="en-US" dirty="0"/>
          </a:p>
        </p:txBody>
      </p:sp>
      <p:sp>
        <p:nvSpPr>
          <p:cNvPr id="3" name="内容占位符 2"/>
          <p:cNvSpPr>
            <a:spLocks noGrp="1"/>
          </p:cNvSpPr>
          <p:nvPr>
            <p:ph idx="1"/>
          </p:nvPr>
        </p:nvSpPr>
        <p:spPr/>
        <p:txBody>
          <a:bodyPr/>
          <a:lstStyle/>
          <a:p>
            <a:r>
              <a:rPr lang="zh-CN" altLang="en-US" sz="2800" dirty="0" smtClean="0"/>
              <a:t>杀虫剂作用方式：胃毒</a:t>
            </a:r>
            <a:r>
              <a:rPr lang="en-US" altLang="zh-CN" sz="2800" dirty="0" smtClean="0"/>
              <a:t>,</a:t>
            </a:r>
            <a:r>
              <a:rPr lang="zh-CN" altLang="en-US" sz="2800" dirty="0" smtClean="0"/>
              <a:t>内吸，熏蒸，触杀</a:t>
            </a:r>
            <a:r>
              <a:rPr lang="en-US" altLang="zh-CN" sz="2800" dirty="0" smtClean="0"/>
              <a:t>,</a:t>
            </a:r>
            <a:r>
              <a:rPr lang="zh-CN" altLang="en-US" sz="2800" dirty="0" smtClean="0"/>
              <a:t>拒食，驱避，引诱</a:t>
            </a:r>
            <a:endParaRPr lang="en-US" altLang="zh-CN" sz="2800" dirty="0" smtClean="0"/>
          </a:p>
          <a:p>
            <a:r>
              <a:rPr lang="zh-CN" altLang="en-US" sz="2800" dirty="0" smtClean="0"/>
              <a:t>杀菌剂作用方式：保护，治疗，铲除</a:t>
            </a:r>
            <a:endParaRPr lang="en-US" altLang="zh-CN" sz="2800" dirty="0" smtClean="0"/>
          </a:p>
          <a:p>
            <a:r>
              <a:rPr lang="zh-CN" altLang="en-US" sz="2800" dirty="0" smtClean="0"/>
              <a:t>除草剂作用方式：触杀、内吸</a:t>
            </a:r>
            <a:endParaRPr lang="en-US" altLang="zh-CN" sz="2800" dirty="0" smtClean="0"/>
          </a:p>
          <a:p>
            <a:endParaRPr lang="zh-CN" altLang="en-US" sz="2800"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t>杀虫剂进入昆虫体内的途径：</a:t>
            </a:r>
            <a:r>
              <a:rPr lang="en-US" altLang="zh-CN" sz="3600" dirty="0" smtClean="0"/>
              <a:t/>
            </a:r>
            <a:br>
              <a:rPr lang="en-US" altLang="zh-CN" sz="3600" dirty="0" smtClean="0"/>
            </a:br>
            <a:r>
              <a:rPr lang="zh-CN" altLang="en-US" sz="3600" dirty="0" smtClean="0"/>
              <a:t>口腔、体壁、气门</a:t>
            </a:r>
            <a:endParaRPr lang="zh-CN" altLang="en-US" sz="3600" dirty="0"/>
          </a:p>
        </p:txBody>
      </p:sp>
      <p:pic>
        <p:nvPicPr>
          <p:cNvPr id="1026" name="Picture 2" descr="C:\Documents and Settings\Administrator\桌面\杀虫剂作用方式.jpg"/>
          <p:cNvPicPr>
            <a:picLocks noGrp="1" noChangeAspect="1" noChangeArrowheads="1"/>
          </p:cNvPicPr>
          <p:nvPr>
            <p:ph idx="1"/>
          </p:nvPr>
        </p:nvPicPr>
        <p:blipFill>
          <a:blip r:embed="rId2"/>
          <a:srcRect/>
          <a:stretch>
            <a:fillRect/>
          </a:stretch>
        </p:blipFill>
        <p:spPr bwMode="auto">
          <a:xfrm>
            <a:off x="13984" y="1643050"/>
            <a:ext cx="9130016" cy="5214950"/>
          </a:xfrm>
          <a:prstGeom prst="rect">
            <a:avLst/>
          </a:prstGeom>
          <a:noFill/>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杀虫剂作用方式</a:t>
            </a:r>
            <a:endParaRPr lang="zh-CN" altLang="en-US" dirty="0"/>
          </a:p>
        </p:txBody>
      </p:sp>
      <p:sp>
        <p:nvSpPr>
          <p:cNvPr id="3" name="内容占位符 2"/>
          <p:cNvSpPr>
            <a:spLocks noGrp="1"/>
          </p:cNvSpPr>
          <p:nvPr>
            <p:ph idx="1"/>
          </p:nvPr>
        </p:nvSpPr>
        <p:spPr>
          <a:xfrm>
            <a:off x="457200" y="1831995"/>
            <a:ext cx="4186238" cy="4525963"/>
          </a:xfrm>
        </p:spPr>
        <p:txBody>
          <a:bodyPr/>
          <a:lstStyle/>
          <a:p>
            <a:r>
              <a:rPr lang="zh-CN" altLang="en-US" sz="2400" dirty="0" smtClean="0"/>
              <a:t>胃毒剂</a:t>
            </a:r>
          </a:p>
          <a:p>
            <a:r>
              <a:rPr lang="zh-CN" altLang="en-US" sz="2400" dirty="0" smtClean="0"/>
              <a:t>被昆虫取食后经肠道吸收到达靶标</a:t>
            </a:r>
            <a:r>
              <a:rPr lang="en-US" altLang="zh-CN" sz="2400" dirty="0" smtClean="0"/>
              <a:t>,</a:t>
            </a:r>
            <a:r>
              <a:rPr lang="zh-CN" altLang="en-US" sz="2400" dirty="0" smtClean="0"/>
              <a:t>才可起到毒杀作用的药剂</a:t>
            </a:r>
          </a:p>
          <a:p>
            <a:r>
              <a:rPr lang="zh-CN" altLang="en-US" sz="2400" dirty="0" smtClean="0"/>
              <a:t>大部分的有机磷类及菊酯类杀虫剂都有胃毒作用</a:t>
            </a:r>
            <a:endParaRPr lang="en-US" altLang="zh-CN" sz="2400" dirty="0" smtClean="0"/>
          </a:p>
          <a:p>
            <a:r>
              <a:rPr lang="zh-CN" altLang="en-US" sz="2400" dirty="0" smtClean="0"/>
              <a:t>毒死蜱</a:t>
            </a:r>
            <a:r>
              <a:rPr lang="en-US" altLang="zh-CN" sz="2400" dirty="0" smtClean="0"/>
              <a:t>/</a:t>
            </a:r>
            <a:r>
              <a:rPr lang="zh-CN" altLang="en-US" sz="2400" dirty="0" smtClean="0"/>
              <a:t>敌敌畏</a:t>
            </a:r>
            <a:r>
              <a:rPr lang="en-US" altLang="zh-CN" sz="2400" dirty="0" smtClean="0"/>
              <a:t>/</a:t>
            </a:r>
            <a:r>
              <a:rPr lang="zh-CN" altLang="en-US" sz="2400" dirty="0" smtClean="0"/>
              <a:t>丙溴磷</a:t>
            </a:r>
            <a:r>
              <a:rPr lang="en-US" altLang="zh-CN" sz="2400" dirty="0" smtClean="0"/>
              <a:t>/</a:t>
            </a:r>
            <a:r>
              <a:rPr lang="zh-CN" altLang="en-US" sz="2400" dirty="0" smtClean="0"/>
              <a:t>氯氰菊酯</a:t>
            </a:r>
            <a:r>
              <a:rPr lang="en-US" altLang="zh-CN" sz="2400" dirty="0" smtClean="0"/>
              <a:t>/</a:t>
            </a:r>
            <a:r>
              <a:rPr lang="zh-CN" altLang="en-US" sz="2400" dirty="0" smtClean="0"/>
              <a:t>功夫菊酯</a:t>
            </a:r>
          </a:p>
        </p:txBody>
      </p:sp>
      <p:pic>
        <p:nvPicPr>
          <p:cNvPr id="4" name="Picture 4" descr="DSC00246"/>
          <p:cNvPicPr>
            <a:picLocks noChangeAspect="1" noChangeArrowheads="1"/>
          </p:cNvPicPr>
          <p:nvPr/>
        </p:nvPicPr>
        <p:blipFill>
          <a:blip r:embed="rId2">
            <a:lum bright="-6000"/>
          </a:blip>
          <a:srcRect/>
          <a:stretch>
            <a:fillRect/>
          </a:stretch>
        </p:blipFill>
        <p:spPr bwMode="auto">
          <a:xfrm>
            <a:off x="5643570" y="1857364"/>
            <a:ext cx="2947506" cy="3895244"/>
          </a:xfrm>
          <a:prstGeom prst="rect">
            <a:avLst/>
          </a:prstGeom>
          <a:noFill/>
          <a:ln w="9525">
            <a:noFill/>
            <a:miter lim="800000"/>
            <a:headEnd/>
            <a:tailEnd/>
          </a:ln>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杀虫剂作用方式分类</a:t>
            </a:r>
            <a:endParaRPr lang="zh-CN" altLang="en-US" dirty="0"/>
          </a:p>
        </p:txBody>
      </p:sp>
      <p:sp>
        <p:nvSpPr>
          <p:cNvPr id="3" name="内容占位符 2"/>
          <p:cNvSpPr>
            <a:spLocks noGrp="1"/>
          </p:cNvSpPr>
          <p:nvPr>
            <p:ph idx="1"/>
          </p:nvPr>
        </p:nvSpPr>
        <p:spPr>
          <a:xfrm>
            <a:off x="285720" y="1928802"/>
            <a:ext cx="4186238" cy="4525963"/>
          </a:xfrm>
        </p:spPr>
        <p:txBody>
          <a:bodyPr/>
          <a:lstStyle/>
          <a:p>
            <a:r>
              <a:rPr lang="zh-CN" altLang="en-US" sz="2400" dirty="0" smtClean="0"/>
              <a:t>触杀剂</a:t>
            </a:r>
          </a:p>
          <a:p>
            <a:r>
              <a:rPr lang="zh-CN" altLang="en-US" sz="2400" dirty="0" smtClean="0"/>
              <a:t>通过接触害虫的体壁渗入虫体</a:t>
            </a:r>
            <a:r>
              <a:rPr lang="en-US" altLang="zh-CN" sz="2400" dirty="0" smtClean="0"/>
              <a:t>,</a:t>
            </a:r>
            <a:r>
              <a:rPr lang="zh-CN" altLang="en-US" sz="2400" dirty="0" smtClean="0"/>
              <a:t>使害虫中毒死亡的药剂</a:t>
            </a:r>
            <a:r>
              <a:rPr lang="en-US" altLang="zh-CN" sz="2400" dirty="0" smtClean="0"/>
              <a:t>.</a:t>
            </a:r>
            <a:r>
              <a:rPr lang="zh-CN" altLang="en-US" sz="2400" dirty="0" smtClean="0"/>
              <a:t>目前使用的杀虫剂大多数属于此类</a:t>
            </a:r>
            <a:r>
              <a:rPr lang="en-US" altLang="zh-CN" sz="2400" dirty="0" smtClean="0"/>
              <a:t>,</a:t>
            </a:r>
            <a:r>
              <a:rPr lang="zh-CN" altLang="en-US" sz="2400" dirty="0" smtClean="0"/>
              <a:t>如灭多威</a:t>
            </a:r>
            <a:r>
              <a:rPr lang="en-US" altLang="zh-CN" sz="2400" dirty="0" smtClean="0"/>
              <a:t>\</a:t>
            </a:r>
            <a:r>
              <a:rPr lang="zh-CN" altLang="en-US" sz="2400" dirty="0" smtClean="0"/>
              <a:t>毒死蜱</a:t>
            </a:r>
            <a:r>
              <a:rPr lang="en-US" altLang="zh-CN" sz="2400" dirty="0" smtClean="0"/>
              <a:t>\</a:t>
            </a:r>
            <a:r>
              <a:rPr lang="zh-CN" altLang="en-US" sz="2400" dirty="0" smtClean="0"/>
              <a:t>功夫菊酯等</a:t>
            </a:r>
          </a:p>
          <a:p>
            <a:endParaRPr lang="zh-CN" altLang="en-US" sz="2400" dirty="0"/>
          </a:p>
        </p:txBody>
      </p:sp>
      <p:pic>
        <p:nvPicPr>
          <p:cNvPr id="4" name="Picture 2"/>
          <p:cNvPicPr>
            <a:picLocks noChangeAspect="1" noChangeArrowheads="1"/>
          </p:cNvPicPr>
          <p:nvPr/>
        </p:nvPicPr>
        <p:blipFill>
          <a:blip r:embed="rId2" cstate="print"/>
          <a:srcRect/>
          <a:stretch>
            <a:fillRect/>
          </a:stretch>
        </p:blipFill>
        <p:spPr bwMode="auto">
          <a:xfrm>
            <a:off x="5263680" y="2571744"/>
            <a:ext cx="3666038" cy="2650447"/>
          </a:xfrm>
          <a:prstGeom prst="rect">
            <a:avLst/>
          </a:prstGeom>
          <a:noFill/>
          <a:ln w="9525">
            <a:noFill/>
            <a:miter lim="800000"/>
            <a:headEnd/>
            <a:tailEnd/>
          </a:ln>
          <a:effec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杀虫剂作用方式</a:t>
            </a:r>
            <a:endParaRPr lang="zh-CN" altLang="en-US" dirty="0"/>
          </a:p>
        </p:txBody>
      </p:sp>
      <p:sp>
        <p:nvSpPr>
          <p:cNvPr id="3" name="内容占位符 2"/>
          <p:cNvSpPr>
            <a:spLocks noGrp="1"/>
          </p:cNvSpPr>
          <p:nvPr>
            <p:ph idx="1"/>
          </p:nvPr>
        </p:nvSpPr>
        <p:spPr>
          <a:xfrm>
            <a:off x="457200" y="1831995"/>
            <a:ext cx="4329114" cy="4525963"/>
          </a:xfrm>
        </p:spPr>
        <p:txBody>
          <a:bodyPr/>
          <a:lstStyle/>
          <a:p>
            <a:r>
              <a:rPr lang="zh-CN" altLang="en-US" sz="2400" dirty="0" smtClean="0"/>
              <a:t>薰蒸剂</a:t>
            </a:r>
          </a:p>
          <a:p>
            <a:r>
              <a:rPr lang="zh-CN" altLang="en-US" sz="2400" dirty="0" smtClean="0"/>
              <a:t>常温常压下能气化为毒气或分解生成毒气</a:t>
            </a:r>
            <a:r>
              <a:rPr lang="en-US" altLang="zh-CN" sz="2400" dirty="0" smtClean="0"/>
              <a:t>,</a:t>
            </a:r>
            <a:r>
              <a:rPr lang="zh-CN" altLang="en-US" sz="2400" dirty="0" smtClean="0"/>
              <a:t>并通过害虫呼吸系统进入虫体</a:t>
            </a:r>
            <a:r>
              <a:rPr lang="en-US" altLang="zh-CN" sz="2400" dirty="0" smtClean="0"/>
              <a:t>,</a:t>
            </a:r>
            <a:r>
              <a:rPr lang="zh-CN" altLang="en-US" sz="2400" dirty="0" smtClean="0"/>
              <a:t>使害虫中毒死亡的药剂</a:t>
            </a:r>
            <a:r>
              <a:rPr lang="en-US" altLang="zh-CN" sz="2400" dirty="0" smtClean="0"/>
              <a:t>.</a:t>
            </a:r>
          </a:p>
          <a:p>
            <a:r>
              <a:rPr lang="zh-CN" altLang="en-US" sz="2400" dirty="0" smtClean="0"/>
              <a:t>溴甲烷</a:t>
            </a:r>
            <a:r>
              <a:rPr lang="en-US" altLang="zh-CN" sz="2400" dirty="0" smtClean="0"/>
              <a:t>\</a:t>
            </a:r>
            <a:r>
              <a:rPr lang="zh-CN" altLang="en-US" sz="2400" dirty="0" smtClean="0"/>
              <a:t>敌敌畏</a:t>
            </a:r>
            <a:r>
              <a:rPr lang="en-US" altLang="zh-CN" sz="2400" dirty="0" smtClean="0"/>
              <a:t>\</a:t>
            </a:r>
            <a:r>
              <a:rPr lang="zh-CN" altLang="en-US" sz="2400" dirty="0" smtClean="0"/>
              <a:t>磷化铝</a:t>
            </a:r>
            <a:r>
              <a:rPr lang="en-US" altLang="zh-CN" sz="2400" dirty="0" smtClean="0"/>
              <a:t>\</a:t>
            </a:r>
            <a:r>
              <a:rPr lang="zh-CN" altLang="en-US" sz="2400" dirty="0" smtClean="0"/>
              <a:t>氢氰酸</a:t>
            </a:r>
            <a:endParaRPr lang="en-US" altLang="zh-CN" sz="2400" dirty="0" smtClean="0"/>
          </a:p>
          <a:p>
            <a:r>
              <a:rPr lang="zh-CN" altLang="en-US" sz="2400" dirty="0" smtClean="0"/>
              <a:t>敌敌畏</a:t>
            </a:r>
            <a:r>
              <a:rPr lang="en-US" altLang="zh-CN" sz="2400" dirty="0" smtClean="0"/>
              <a:t>\</a:t>
            </a:r>
            <a:r>
              <a:rPr lang="zh-CN" altLang="en-US" sz="2400" dirty="0" smtClean="0"/>
              <a:t>丙溴磷</a:t>
            </a:r>
          </a:p>
          <a:p>
            <a:endParaRPr lang="zh-CN" altLang="en-US" sz="2400" dirty="0"/>
          </a:p>
        </p:txBody>
      </p:sp>
      <p:pic>
        <p:nvPicPr>
          <p:cNvPr id="87042" name="Picture 2" descr="C:\DOCUME~1\ADMINI~1\LOCALS~1\Temp\%AA`}$66%Q`VOL29_F]CC08.jpg"/>
          <p:cNvPicPr>
            <a:picLocks noChangeAspect="1" noChangeArrowheads="1"/>
          </p:cNvPicPr>
          <p:nvPr/>
        </p:nvPicPr>
        <p:blipFill>
          <a:blip r:embed="rId2"/>
          <a:srcRect/>
          <a:stretch>
            <a:fillRect/>
          </a:stretch>
        </p:blipFill>
        <p:spPr bwMode="auto">
          <a:xfrm>
            <a:off x="5357818" y="2714620"/>
            <a:ext cx="3324526" cy="2490789"/>
          </a:xfrm>
          <a:prstGeom prst="rect">
            <a:avLst/>
          </a:prstGeom>
          <a:noFill/>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杀虫剂作用方式</a:t>
            </a:r>
            <a:endParaRPr lang="zh-CN" altLang="en-US" dirty="0"/>
          </a:p>
        </p:txBody>
      </p:sp>
      <p:sp>
        <p:nvSpPr>
          <p:cNvPr id="3" name="内容占位符 2"/>
          <p:cNvSpPr>
            <a:spLocks noGrp="1"/>
          </p:cNvSpPr>
          <p:nvPr>
            <p:ph idx="1"/>
          </p:nvPr>
        </p:nvSpPr>
        <p:spPr>
          <a:xfrm>
            <a:off x="457200" y="1831995"/>
            <a:ext cx="4471990" cy="4025897"/>
          </a:xfrm>
        </p:spPr>
        <p:txBody>
          <a:bodyPr/>
          <a:lstStyle/>
          <a:p>
            <a:r>
              <a:rPr lang="zh-CN" altLang="en-US" sz="2000" dirty="0" smtClean="0"/>
              <a:t>内吸剂</a:t>
            </a:r>
          </a:p>
          <a:p>
            <a:r>
              <a:rPr lang="zh-CN" altLang="en-US" sz="2000" dirty="0" smtClean="0"/>
              <a:t>通过植物叶、茎、根或种子被吸收进入植物体内或萌发的苗内</a:t>
            </a:r>
            <a:r>
              <a:rPr lang="en-US" altLang="zh-CN" sz="2000" dirty="0" smtClean="0"/>
              <a:t>,</a:t>
            </a:r>
            <a:r>
              <a:rPr lang="zh-CN" altLang="en-US" sz="2000" dirty="0" smtClean="0"/>
              <a:t>并且能在植物体内输导、存留</a:t>
            </a:r>
            <a:r>
              <a:rPr lang="en-US" altLang="zh-CN" sz="2000" dirty="0" smtClean="0"/>
              <a:t>,</a:t>
            </a:r>
            <a:r>
              <a:rPr lang="zh-CN" altLang="en-US" sz="2000" dirty="0" smtClean="0"/>
              <a:t>或经过植物代谢作用而产生更毒的代谢物</a:t>
            </a:r>
            <a:r>
              <a:rPr lang="en-US" altLang="zh-CN" sz="2000" dirty="0" smtClean="0"/>
              <a:t>,</a:t>
            </a:r>
            <a:r>
              <a:rPr lang="zh-CN" altLang="en-US" sz="2000" dirty="0" smtClean="0"/>
              <a:t>使害虫取食后中毒</a:t>
            </a:r>
          </a:p>
          <a:p>
            <a:r>
              <a:rPr lang="zh-CN" altLang="en-US" sz="2000" dirty="0" smtClean="0"/>
              <a:t>死亡的药剂</a:t>
            </a:r>
            <a:r>
              <a:rPr lang="en-US" altLang="zh-CN" sz="2000" dirty="0" smtClean="0"/>
              <a:t>.</a:t>
            </a:r>
          </a:p>
          <a:p>
            <a:r>
              <a:rPr lang="en-US" altLang="zh-CN" sz="2000" dirty="0" smtClean="0"/>
              <a:t>1059</a:t>
            </a:r>
            <a:r>
              <a:rPr lang="zh-CN" altLang="en-US" sz="2000" dirty="0" smtClean="0"/>
              <a:t>（内吸磷）</a:t>
            </a:r>
            <a:r>
              <a:rPr lang="en-US" altLang="zh-CN" sz="2000" dirty="0" smtClean="0"/>
              <a:t>\3911</a:t>
            </a:r>
            <a:r>
              <a:rPr lang="zh-CN" altLang="en-US" sz="2000" dirty="0" smtClean="0"/>
              <a:t>（甲拌磷）</a:t>
            </a:r>
            <a:r>
              <a:rPr lang="en-US" altLang="zh-CN" sz="2000" dirty="0" smtClean="0"/>
              <a:t>\</a:t>
            </a:r>
            <a:r>
              <a:rPr lang="zh-CN" altLang="en-US" sz="2000" dirty="0" smtClean="0"/>
              <a:t>乐果</a:t>
            </a:r>
          </a:p>
        </p:txBody>
      </p:sp>
      <p:grpSp>
        <p:nvGrpSpPr>
          <p:cNvPr id="4" name="Group 5"/>
          <p:cNvGrpSpPr>
            <a:grpSpLocks/>
          </p:cNvGrpSpPr>
          <p:nvPr/>
        </p:nvGrpSpPr>
        <p:grpSpPr bwMode="auto">
          <a:xfrm>
            <a:off x="3571868" y="4857760"/>
            <a:ext cx="1428728" cy="1071570"/>
            <a:chOff x="4080" y="1248"/>
            <a:chExt cx="1680" cy="1556"/>
          </a:xfrm>
        </p:grpSpPr>
        <p:pic>
          <p:nvPicPr>
            <p:cNvPr id="5" name="Picture 6"/>
            <p:cNvPicPr>
              <a:picLocks noChangeAspect="1" noChangeArrowheads="1"/>
            </p:cNvPicPr>
            <p:nvPr/>
          </p:nvPicPr>
          <p:blipFill>
            <a:blip r:embed="rId2" cstate="print"/>
            <a:srcRect/>
            <a:stretch>
              <a:fillRect/>
            </a:stretch>
          </p:blipFill>
          <p:spPr bwMode="auto">
            <a:xfrm>
              <a:off x="4080" y="1248"/>
              <a:ext cx="1680" cy="1296"/>
            </a:xfrm>
            <a:prstGeom prst="rect">
              <a:avLst/>
            </a:prstGeom>
            <a:noFill/>
            <a:ln w="9525">
              <a:noFill/>
              <a:miter lim="800000"/>
              <a:headEnd/>
              <a:tailEnd/>
            </a:ln>
            <a:effectLst/>
          </p:spPr>
        </p:pic>
        <p:sp>
          <p:nvSpPr>
            <p:cNvPr id="6" name="Text Box 7"/>
            <p:cNvSpPr txBox="1">
              <a:spLocks noChangeArrowheads="1"/>
            </p:cNvSpPr>
            <p:nvPr/>
          </p:nvSpPr>
          <p:spPr bwMode="auto">
            <a:xfrm>
              <a:off x="4405" y="2554"/>
              <a:ext cx="995" cy="250"/>
            </a:xfrm>
            <a:prstGeom prst="rect">
              <a:avLst/>
            </a:prstGeom>
            <a:noFill/>
            <a:ln w="9525">
              <a:noFill/>
              <a:miter lim="800000"/>
              <a:headEnd/>
              <a:tailEnd/>
            </a:ln>
            <a:effectLst/>
          </p:spPr>
          <p:txBody>
            <a:bodyPr wrap="none">
              <a:spAutoFit/>
            </a:bodyPr>
            <a:lstStyle/>
            <a:p>
              <a:pPr eaLnBrk="0" hangingPunct="0"/>
              <a:r>
                <a:rPr kumimoji="0" lang="zh-CN" altLang="en-GB" sz="2000" b="1">
                  <a:latin typeface="Arial" charset="0"/>
                </a:rPr>
                <a:t>     内吸性    </a:t>
              </a:r>
            </a:p>
          </p:txBody>
        </p:sp>
      </p:grpSp>
      <p:pic>
        <p:nvPicPr>
          <p:cNvPr id="86018" name="Picture 2" descr="C:\DOCUME~1\ADMINI~1\LOCALS~1\Temp\HEDO0YKL1OQ]99{YZ4}0[ZP.jpg"/>
          <p:cNvPicPr>
            <a:picLocks noChangeAspect="1" noChangeArrowheads="1"/>
          </p:cNvPicPr>
          <p:nvPr/>
        </p:nvPicPr>
        <p:blipFill>
          <a:blip r:embed="rId3"/>
          <a:srcRect/>
          <a:stretch>
            <a:fillRect/>
          </a:stretch>
        </p:blipFill>
        <p:spPr bwMode="auto">
          <a:xfrm>
            <a:off x="5311251" y="2571744"/>
            <a:ext cx="3227923" cy="3571883"/>
          </a:xfrm>
          <a:prstGeom prst="rect">
            <a:avLst/>
          </a:prstGeom>
          <a:noFill/>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杀虫剂作用方式</a:t>
            </a:r>
            <a:endParaRPr lang="zh-CN" altLang="en-US" dirty="0"/>
          </a:p>
        </p:txBody>
      </p:sp>
      <p:sp>
        <p:nvSpPr>
          <p:cNvPr id="3" name="内容占位符 2"/>
          <p:cNvSpPr>
            <a:spLocks noGrp="1"/>
          </p:cNvSpPr>
          <p:nvPr>
            <p:ph idx="1"/>
          </p:nvPr>
        </p:nvSpPr>
        <p:spPr>
          <a:xfrm>
            <a:off x="457200" y="1831995"/>
            <a:ext cx="4329114" cy="4525963"/>
          </a:xfrm>
        </p:spPr>
        <p:txBody>
          <a:bodyPr/>
          <a:lstStyle/>
          <a:p>
            <a:r>
              <a:rPr lang="zh-CN" altLang="en-US" sz="2400" dirty="0" smtClean="0"/>
              <a:t>拒食剂</a:t>
            </a:r>
          </a:p>
          <a:p>
            <a:r>
              <a:rPr lang="zh-CN" altLang="en-US" sz="2400" dirty="0" smtClean="0"/>
              <a:t>影响昆虫味觉器官</a:t>
            </a:r>
            <a:r>
              <a:rPr lang="en-US" altLang="zh-CN" sz="2400" dirty="0" smtClean="0"/>
              <a:t>,</a:t>
            </a:r>
            <a:r>
              <a:rPr lang="zh-CN" altLang="en-US" sz="2400" dirty="0" smtClean="0"/>
              <a:t>使其厌食或宁可饿死而不取食</a:t>
            </a:r>
            <a:r>
              <a:rPr lang="en-US" altLang="zh-CN" sz="2400" dirty="0" smtClean="0"/>
              <a:t>,</a:t>
            </a:r>
            <a:r>
              <a:rPr lang="zh-CN" altLang="en-US" sz="2400" dirty="0" smtClean="0"/>
              <a:t>最后因饥饿、失水而逐渐死亡</a:t>
            </a:r>
            <a:r>
              <a:rPr lang="en-US" altLang="zh-CN" sz="2400" dirty="0" smtClean="0"/>
              <a:t>,</a:t>
            </a:r>
            <a:r>
              <a:rPr lang="zh-CN" altLang="en-US" sz="2400" dirty="0" smtClean="0"/>
              <a:t>或因摄取不够营养而不能正常发育药剂</a:t>
            </a:r>
          </a:p>
          <a:p>
            <a:r>
              <a:rPr lang="zh-CN" altLang="en-US" sz="2400" dirty="0" smtClean="0"/>
              <a:t>拒食胺</a:t>
            </a:r>
            <a:r>
              <a:rPr lang="en-US" altLang="zh-CN" sz="2400" dirty="0" smtClean="0"/>
              <a:t>\</a:t>
            </a:r>
            <a:r>
              <a:rPr lang="zh-CN" altLang="en-US" sz="2400" dirty="0" smtClean="0"/>
              <a:t>印楝素</a:t>
            </a:r>
            <a:r>
              <a:rPr lang="en-US" altLang="zh-CN" sz="2400" dirty="0" smtClean="0"/>
              <a:t>\</a:t>
            </a:r>
            <a:r>
              <a:rPr lang="zh-CN" altLang="en-US" sz="2400" dirty="0" smtClean="0"/>
              <a:t>川楝素</a:t>
            </a:r>
            <a:r>
              <a:rPr lang="en-US" altLang="zh-CN" sz="2400" dirty="0" smtClean="0"/>
              <a:t>\</a:t>
            </a:r>
            <a:r>
              <a:rPr lang="zh-CN" altLang="en-US" sz="2400" dirty="0" smtClean="0"/>
              <a:t>茚虫威</a:t>
            </a:r>
          </a:p>
          <a:p>
            <a:endParaRPr lang="zh-CN" altLang="en-US" sz="2400" dirty="0"/>
          </a:p>
        </p:txBody>
      </p:sp>
      <p:pic>
        <p:nvPicPr>
          <p:cNvPr id="84994" name="Picture 2" descr="C:\DOCUME~1\ADMINI~1\LOCALS~1\Temp\Q5EP0%W8]T0(DP(5O9C519R.jpg"/>
          <p:cNvPicPr>
            <a:picLocks noChangeAspect="1" noChangeArrowheads="1"/>
          </p:cNvPicPr>
          <p:nvPr/>
        </p:nvPicPr>
        <p:blipFill>
          <a:blip r:embed="rId2"/>
          <a:srcRect/>
          <a:stretch>
            <a:fillRect/>
          </a:stretch>
        </p:blipFill>
        <p:spPr bwMode="auto">
          <a:xfrm>
            <a:off x="6000760" y="2143116"/>
            <a:ext cx="2338393" cy="3443034"/>
          </a:xfrm>
          <a:prstGeom prst="rect">
            <a:avLst/>
          </a:prstGeom>
          <a:noFill/>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杀虫剂作用方式</a:t>
            </a:r>
            <a:endParaRPr lang="zh-CN" altLang="en-US" dirty="0"/>
          </a:p>
        </p:txBody>
      </p:sp>
      <p:sp>
        <p:nvSpPr>
          <p:cNvPr id="3" name="内容占位符 2"/>
          <p:cNvSpPr>
            <a:spLocks noGrp="1"/>
          </p:cNvSpPr>
          <p:nvPr>
            <p:ph idx="1"/>
          </p:nvPr>
        </p:nvSpPr>
        <p:spPr>
          <a:xfrm>
            <a:off x="457200" y="1831995"/>
            <a:ext cx="4686304" cy="4525963"/>
          </a:xfrm>
        </p:spPr>
        <p:txBody>
          <a:bodyPr/>
          <a:lstStyle/>
          <a:p>
            <a:r>
              <a:rPr lang="zh-CN" altLang="en-US" sz="2400" dirty="0" smtClean="0"/>
              <a:t>驱避剂</a:t>
            </a:r>
          </a:p>
          <a:p>
            <a:r>
              <a:rPr lang="zh-CN" altLang="en-US" sz="2400" dirty="0" smtClean="0"/>
              <a:t>依靠其物理、化学作用（如颜色、气味等）使害虫不愿接近或发生转移、潜逃等现象</a:t>
            </a:r>
            <a:r>
              <a:rPr lang="en-US" altLang="zh-CN" sz="2400" dirty="0" smtClean="0"/>
              <a:t>,</a:t>
            </a:r>
            <a:r>
              <a:rPr lang="zh-CN" altLang="en-US" sz="2400" dirty="0" smtClean="0"/>
              <a:t>从而达到保护寄主（植物）目的的药剂</a:t>
            </a:r>
            <a:r>
              <a:rPr lang="en-US" altLang="zh-CN" sz="2400" dirty="0" smtClean="0"/>
              <a:t>.</a:t>
            </a:r>
          </a:p>
          <a:p>
            <a:r>
              <a:rPr lang="zh-CN" altLang="en-US" sz="2400" dirty="0" smtClean="0"/>
              <a:t>避蚊油</a:t>
            </a:r>
            <a:r>
              <a:rPr lang="en-US" altLang="zh-CN" sz="2400" dirty="0" smtClean="0"/>
              <a:t>\</a:t>
            </a:r>
            <a:r>
              <a:rPr lang="zh-CN" altLang="en-US" sz="2400" dirty="0" smtClean="0"/>
              <a:t>卫生球（樟脑丸）</a:t>
            </a:r>
            <a:r>
              <a:rPr lang="en-US" altLang="zh-CN" sz="2400" dirty="0" smtClean="0"/>
              <a:t>\</a:t>
            </a:r>
            <a:r>
              <a:rPr lang="zh-CN" altLang="en-US" sz="2400" dirty="0" smtClean="0"/>
              <a:t>避蚊胺</a:t>
            </a:r>
          </a:p>
        </p:txBody>
      </p:sp>
      <p:pic>
        <p:nvPicPr>
          <p:cNvPr id="83970" name="Picture 2" descr="C:\DOCUME~1\ADMINI~1\LOCALS~1\Temp\P)4OSD{$0RXB)3C_VLXYH4Y.jpg"/>
          <p:cNvPicPr>
            <a:picLocks noChangeAspect="1" noChangeArrowheads="1"/>
          </p:cNvPicPr>
          <p:nvPr/>
        </p:nvPicPr>
        <p:blipFill>
          <a:blip r:embed="rId2"/>
          <a:srcRect/>
          <a:stretch>
            <a:fillRect/>
          </a:stretch>
        </p:blipFill>
        <p:spPr bwMode="auto">
          <a:xfrm>
            <a:off x="5357818" y="2214554"/>
            <a:ext cx="2800350" cy="2828925"/>
          </a:xfrm>
          <a:prstGeom prst="rect">
            <a:avLst/>
          </a:prstGeom>
          <a:noFill/>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杀虫剂作用方式</a:t>
            </a:r>
            <a:endParaRPr lang="zh-CN" altLang="en-US" dirty="0"/>
          </a:p>
        </p:txBody>
      </p:sp>
      <p:sp>
        <p:nvSpPr>
          <p:cNvPr id="3" name="内容占位符 2"/>
          <p:cNvSpPr>
            <a:spLocks noGrp="1"/>
          </p:cNvSpPr>
          <p:nvPr>
            <p:ph idx="1"/>
          </p:nvPr>
        </p:nvSpPr>
        <p:spPr>
          <a:xfrm>
            <a:off x="457200" y="1831995"/>
            <a:ext cx="4400552" cy="4525963"/>
          </a:xfrm>
        </p:spPr>
        <p:txBody>
          <a:bodyPr/>
          <a:lstStyle/>
          <a:p>
            <a:r>
              <a:rPr lang="zh-CN" altLang="en-US" sz="2400" dirty="0" smtClean="0"/>
              <a:t>引诱剂</a:t>
            </a:r>
          </a:p>
          <a:p>
            <a:r>
              <a:rPr lang="zh-CN" altLang="en-US" sz="2400" dirty="0" smtClean="0"/>
              <a:t>依靠其物理、化学作用（如光、颜色、气味、微波信号等）可将害虫诱聚而利于歼灭的药剂</a:t>
            </a:r>
            <a:r>
              <a:rPr lang="en-US" altLang="zh-CN" sz="2400" dirty="0" smtClean="0"/>
              <a:t>.</a:t>
            </a:r>
            <a:r>
              <a:rPr lang="zh-CN" altLang="en-US" sz="2400" dirty="0" smtClean="0"/>
              <a:t>糖醋加敌百虫做成毒饵</a:t>
            </a:r>
            <a:r>
              <a:rPr lang="en-US" altLang="zh-CN" sz="2400" dirty="0" smtClean="0"/>
              <a:t>,</a:t>
            </a:r>
            <a:r>
              <a:rPr lang="zh-CN" altLang="en-US" sz="2400" dirty="0" smtClean="0"/>
              <a:t>以诱杀</a:t>
            </a:r>
          </a:p>
          <a:p>
            <a:r>
              <a:rPr lang="zh-CN" altLang="en-US" sz="2400" dirty="0" smtClean="0"/>
              <a:t>粘虫</a:t>
            </a:r>
            <a:r>
              <a:rPr lang="en-US" altLang="zh-CN" sz="2400" dirty="0" smtClean="0"/>
              <a:t>\</a:t>
            </a:r>
            <a:r>
              <a:rPr lang="zh-CN" altLang="en-US" sz="2400" dirty="0" smtClean="0"/>
              <a:t>性引诱剂</a:t>
            </a:r>
          </a:p>
          <a:p>
            <a:endParaRPr lang="zh-CN" altLang="en-US" sz="2400" dirty="0"/>
          </a:p>
        </p:txBody>
      </p:sp>
      <p:sp>
        <p:nvSpPr>
          <p:cNvPr id="82946" name="AutoShape 2" descr="C:\DOCUME~1\ADMINI~1\LOCALS~1\Temp\3K[VXQ8E6$$FWT5{9T~AP.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82948" name="AutoShape 4" descr="C:\DOCUME~1\ADMINI~1\LOCALS~1\Temp\3K[VXQ8E6$$FWT5{9T~AP.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pic>
        <p:nvPicPr>
          <p:cNvPr id="82950" name="Picture 6" descr="D:\Program Files\QQ\Users\564127038\Image\O`_)PRWG}ED)(%MIH4J~FXI.jpg"/>
          <p:cNvPicPr>
            <a:picLocks noChangeAspect="1" noChangeArrowheads="1"/>
          </p:cNvPicPr>
          <p:nvPr/>
        </p:nvPicPr>
        <p:blipFill>
          <a:blip r:embed="rId2"/>
          <a:srcRect/>
          <a:stretch>
            <a:fillRect/>
          </a:stretch>
        </p:blipFill>
        <p:spPr bwMode="auto">
          <a:xfrm>
            <a:off x="5500694" y="2643182"/>
            <a:ext cx="2790818" cy="2124669"/>
          </a:xfrm>
          <a:prstGeom prst="rect">
            <a:avLst/>
          </a:prstGeom>
          <a:noFill/>
        </p:spPr>
      </p:pic>
      <p:sp>
        <p:nvSpPr>
          <p:cNvPr id="7" name="TextBox 6"/>
          <p:cNvSpPr txBox="1"/>
          <p:nvPr/>
        </p:nvSpPr>
        <p:spPr>
          <a:xfrm>
            <a:off x="6357950" y="4929198"/>
            <a:ext cx="1107996" cy="461665"/>
          </a:xfrm>
          <a:prstGeom prst="rect">
            <a:avLst/>
          </a:prstGeom>
          <a:noFill/>
        </p:spPr>
        <p:txBody>
          <a:bodyPr wrap="none" rtlCol="0">
            <a:spAutoFit/>
          </a:bodyPr>
          <a:lstStyle/>
          <a:p>
            <a:r>
              <a:rPr lang="zh-CN" altLang="en-US" sz="2400" b="1" dirty="0" smtClean="0">
                <a:solidFill>
                  <a:srgbClr val="FF0000"/>
                </a:solidFill>
              </a:rPr>
              <a:t>粘虫板</a:t>
            </a:r>
            <a:endParaRPr lang="zh-CN" altLang="en-US" sz="2400" b="1" dirty="0">
              <a:solidFill>
                <a:srgbClr val="FF0000"/>
              </a:solidFill>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杀菌剂作用方式</a:t>
            </a:r>
            <a:endParaRPr lang="zh-CN" altLang="en-US" dirty="0"/>
          </a:p>
        </p:txBody>
      </p:sp>
      <p:sp>
        <p:nvSpPr>
          <p:cNvPr id="3" name="内容占位符 2"/>
          <p:cNvSpPr>
            <a:spLocks noGrp="1"/>
          </p:cNvSpPr>
          <p:nvPr>
            <p:ph idx="1"/>
          </p:nvPr>
        </p:nvSpPr>
        <p:spPr>
          <a:xfrm>
            <a:off x="457200" y="1831995"/>
            <a:ext cx="4614866" cy="4525963"/>
          </a:xfrm>
        </p:spPr>
        <p:txBody>
          <a:bodyPr/>
          <a:lstStyle/>
          <a:p>
            <a:r>
              <a:rPr lang="zh-CN" altLang="en-US" sz="2400" dirty="0" smtClean="0">
                <a:solidFill>
                  <a:srgbClr val="FF0000"/>
                </a:solidFill>
              </a:rPr>
              <a:t>保护剂：</a:t>
            </a:r>
            <a:r>
              <a:rPr lang="zh-CN" altLang="en-US" sz="2400" dirty="0" smtClean="0"/>
              <a:t>在病害流行前（即在病菌没有接触到寄主或在病菌侵入寄主前）施用于植物体可能受害的部位</a:t>
            </a:r>
            <a:r>
              <a:rPr lang="en-US" altLang="zh-CN" sz="2400" dirty="0" smtClean="0"/>
              <a:t>,</a:t>
            </a:r>
            <a:r>
              <a:rPr lang="zh-CN" altLang="en-US" sz="2400" dirty="0" smtClean="0"/>
              <a:t>以保护植物不受侵染的药剂</a:t>
            </a:r>
            <a:r>
              <a:rPr lang="en-US" altLang="zh-CN" sz="2400" dirty="0" smtClean="0"/>
              <a:t>.</a:t>
            </a:r>
            <a:r>
              <a:rPr lang="zh-CN" altLang="en-US" sz="2400" dirty="0" smtClean="0"/>
              <a:t>例：波尔多液，代森锰锌，百菌清等</a:t>
            </a:r>
            <a:endParaRPr lang="zh-CN" altLang="en-US" sz="2400" dirty="0" smtClean="0">
              <a:solidFill>
                <a:schemeClr val="tx1"/>
              </a:solidFill>
            </a:endParaRPr>
          </a:p>
          <a:p>
            <a:endParaRPr lang="zh-CN" altLang="en-US" sz="2400" dirty="0"/>
          </a:p>
        </p:txBody>
      </p:sp>
      <p:pic>
        <p:nvPicPr>
          <p:cNvPr id="81922" name="Picture 2" descr="C:\DOCUME~1\ADMINI~1\LOCALS~1\Temp\[JTSPXB~(JCB1M9OJ]S)C%H.jpg"/>
          <p:cNvPicPr>
            <a:picLocks noChangeAspect="1" noChangeArrowheads="1"/>
          </p:cNvPicPr>
          <p:nvPr/>
        </p:nvPicPr>
        <p:blipFill>
          <a:blip r:embed="rId2"/>
          <a:srcRect/>
          <a:stretch>
            <a:fillRect/>
          </a:stretch>
        </p:blipFill>
        <p:spPr bwMode="auto">
          <a:xfrm>
            <a:off x="5767810" y="2714620"/>
            <a:ext cx="2702621" cy="2390782"/>
          </a:xfrm>
          <a:prstGeom prst="rect">
            <a:avLst/>
          </a:prstGeom>
          <a:noFill/>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杀菌剂作用方式</a:t>
            </a:r>
            <a:endParaRPr lang="zh-CN" altLang="en-US" dirty="0"/>
          </a:p>
        </p:txBody>
      </p:sp>
      <p:sp>
        <p:nvSpPr>
          <p:cNvPr id="3" name="内容占位符 2"/>
          <p:cNvSpPr>
            <a:spLocks noGrp="1"/>
          </p:cNvSpPr>
          <p:nvPr>
            <p:ph idx="1"/>
          </p:nvPr>
        </p:nvSpPr>
        <p:spPr>
          <a:xfrm>
            <a:off x="457200" y="1831995"/>
            <a:ext cx="4400552" cy="4525963"/>
          </a:xfrm>
        </p:spPr>
        <p:txBody>
          <a:bodyPr/>
          <a:lstStyle/>
          <a:p>
            <a:r>
              <a:rPr lang="zh-CN" altLang="en-US" sz="2400" dirty="0" smtClean="0">
                <a:solidFill>
                  <a:srgbClr val="FF0000"/>
                </a:solidFill>
              </a:rPr>
              <a:t>治疗剂：</a:t>
            </a:r>
            <a:r>
              <a:rPr lang="zh-CN" altLang="en-US" sz="2400" dirty="0" smtClean="0"/>
              <a:t>在植物已经感病以后（既病菌已经侵入植物体或植物已出现轻度的病症、病状）施药</a:t>
            </a:r>
            <a:r>
              <a:rPr lang="en-US" altLang="zh-CN" sz="2400" dirty="0" smtClean="0"/>
              <a:t>,</a:t>
            </a:r>
            <a:r>
              <a:rPr lang="zh-CN" altLang="en-US" sz="2400" dirty="0" smtClean="0"/>
              <a:t>可渗入到植物组织内部</a:t>
            </a:r>
            <a:r>
              <a:rPr lang="en-US" altLang="zh-CN" sz="2400" dirty="0" smtClean="0"/>
              <a:t>,</a:t>
            </a:r>
            <a:r>
              <a:rPr lang="zh-CN" altLang="en-US" sz="2400" dirty="0" smtClean="0"/>
              <a:t>杀死萌发的病原孢子、病原体或中和病原的有毒代谢物以消除病症与病状的药剂</a:t>
            </a:r>
            <a:r>
              <a:rPr lang="en-US" altLang="zh-CN" sz="2400" dirty="0" smtClean="0"/>
              <a:t>.</a:t>
            </a:r>
            <a:r>
              <a:rPr lang="zh-CN" altLang="en-US" sz="2400" dirty="0" smtClean="0"/>
              <a:t>例：戊唑醇，氟硅唑，烯酰吗啉，甲霜灵等</a:t>
            </a:r>
            <a:endParaRPr lang="en-US" altLang="zh-CN" sz="2400" dirty="0" smtClean="0">
              <a:solidFill>
                <a:schemeClr val="tx1"/>
              </a:solidFill>
            </a:endParaRPr>
          </a:p>
          <a:p>
            <a:endParaRPr lang="zh-CN" altLang="en-US" sz="2400" dirty="0"/>
          </a:p>
        </p:txBody>
      </p:sp>
      <p:pic>
        <p:nvPicPr>
          <p:cNvPr id="55298" name="Picture 2" descr="C:\Documents and Settings\Administrator\桌面\未命名1.jpg"/>
          <p:cNvPicPr>
            <a:picLocks noChangeAspect="1" noChangeArrowheads="1"/>
          </p:cNvPicPr>
          <p:nvPr/>
        </p:nvPicPr>
        <p:blipFill>
          <a:blip r:embed="rId3"/>
          <a:srcRect/>
          <a:stretch>
            <a:fillRect/>
          </a:stretch>
        </p:blipFill>
        <p:spPr bwMode="auto">
          <a:xfrm>
            <a:off x="5214942" y="3643314"/>
            <a:ext cx="3714744" cy="2276398"/>
          </a:xfrm>
          <a:prstGeom prst="rect">
            <a:avLst/>
          </a:prstGeom>
          <a:noFill/>
        </p:spPr>
      </p:pic>
      <p:pic>
        <p:nvPicPr>
          <p:cNvPr id="5" name="Picture 9572373" descr="D:\DOCUME~1\xieyo1\LOCALS~1\Temp\OPT\Syngenta Fungicides-N1_Optimized\Temp\S100Picture 9572373.JPG"/>
          <p:cNvPicPr>
            <a:picLocks noChangeAspect="1" noChangeArrowheads="1"/>
          </p:cNvPicPr>
          <p:nvPr>
            <p:custDataLst>
              <p:tags r:id="rId1"/>
            </p:custDataLst>
          </p:nvPr>
        </p:nvPicPr>
        <p:blipFill>
          <a:blip r:embed="rId4"/>
          <a:srcRect/>
          <a:stretch>
            <a:fillRect/>
          </a:stretch>
        </p:blipFill>
        <p:spPr bwMode="auto">
          <a:xfrm>
            <a:off x="6429388" y="2143116"/>
            <a:ext cx="1841500" cy="1473200"/>
          </a:xfrm>
          <a:prstGeom prst="rect">
            <a:avLst/>
          </a:prstGeom>
          <a:noFill/>
          <a:ln w="12700">
            <a:noFill/>
            <a:miter lim="800000"/>
            <a:headEnd type="none" w="sm" len="sm"/>
            <a:tailEnd type="none" w="sm" len="sm"/>
          </a:ln>
          <a:effec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杀菌剂作用方式：</a:t>
            </a:r>
            <a:endParaRPr lang="zh-CN" altLang="en-US" dirty="0"/>
          </a:p>
        </p:txBody>
      </p:sp>
      <p:sp>
        <p:nvSpPr>
          <p:cNvPr id="3" name="内容占位符 2"/>
          <p:cNvSpPr>
            <a:spLocks noGrp="1"/>
          </p:cNvSpPr>
          <p:nvPr>
            <p:ph idx="1"/>
          </p:nvPr>
        </p:nvSpPr>
        <p:spPr>
          <a:xfrm>
            <a:off x="457200" y="1831995"/>
            <a:ext cx="4257676" cy="4525963"/>
          </a:xfrm>
        </p:spPr>
        <p:txBody>
          <a:bodyPr/>
          <a:lstStyle/>
          <a:p>
            <a:r>
              <a:rPr lang="zh-CN" altLang="en-US" sz="2800" dirty="0" smtClean="0">
                <a:solidFill>
                  <a:srgbClr val="FF0000"/>
                </a:solidFill>
              </a:rPr>
              <a:t>铲除剂：</a:t>
            </a:r>
            <a:r>
              <a:rPr lang="zh-CN" altLang="en-US" sz="2800" dirty="0" smtClean="0"/>
              <a:t>对病原菌有直接强烈杀伤作用的药剂</a:t>
            </a:r>
            <a:r>
              <a:rPr lang="en-US" altLang="zh-CN" sz="2800" dirty="0" smtClean="0"/>
              <a:t>.</a:t>
            </a:r>
            <a:r>
              <a:rPr lang="zh-CN" altLang="en-US" sz="2800" dirty="0" smtClean="0"/>
              <a:t>一般只用于植物休眠期或只用于种苗处理</a:t>
            </a:r>
            <a:r>
              <a:rPr lang="en-US" altLang="zh-CN" sz="2800" dirty="0" smtClean="0"/>
              <a:t>.</a:t>
            </a:r>
            <a:r>
              <a:rPr lang="zh-CN" altLang="en-US" sz="2800" dirty="0" smtClean="0"/>
              <a:t>例：五氯酚钠，过氧乙酸，高浓度石硫合剂等</a:t>
            </a:r>
            <a:endParaRPr lang="zh-CN" altLang="en-US" sz="2800" dirty="0" smtClean="0">
              <a:solidFill>
                <a:schemeClr val="tx1"/>
              </a:solidFill>
            </a:endParaRPr>
          </a:p>
          <a:p>
            <a:endParaRPr lang="zh-CN" altLang="en-US" sz="2800" dirty="0"/>
          </a:p>
        </p:txBody>
      </p:sp>
      <p:sp>
        <p:nvSpPr>
          <p:cNvPr id="4" name="Rectangle 3" descr="P2190029"/>
          <p:cNvSpPr>
            <a:spLocks noChangeArrowheads="1"/>
          </p:cNvSpPr>
          <p:nvPr/>
        </p:nvSpPr>
        <p:spPr bwMode="auto">
          <a:xfrm>
            <a:off x="5143504" y="2643182"/>
            <a:ext cx="3429024" cy="2071702"/>
          </a:xfrm>
          <a:prstGeom prst="rect">
            <a:avLst/>
          </a:prstGeom>
          <a:blipFill dpi="0" rotWithShape="0">
            <a:blip r:embed="rId2" cstate="print"/>
            <a:srcRect/>
            <a:stretch>
              <a:fillRect/>
            </a:stretch>
          </a:blipFill>
          <a:ln w="38100">
            <a:solidFill>
              <a:schemeClr val="accent2">
                <a:lumMod val="60000"/>
                <a:lumOff val="40000"/>
              </a:schemeClr>
            </a:solidFill>
            <a:miter lim="800000"/>
            <a:headEnd/>
            <a:tailEnd/>
          </a:ln>
          <a:effectLst/>
        </p:spPr>
        <p:txBody>
          <a:bodyPr wrap="none" anchor="ctr"/>
          <a:lstStyle/>
          <a:p>
            <a:endParaRPr lang="zh-CN" altLang="en-US"/>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除草剂按作用方式分类：</a:t>
            </a:r>
            <a:endParaRPr lang="zh-CN" altLang="en-US" dirty="0"/>
          </a:p>
        </p:txBody>
      </p:sp>
      <p:sp>
        <p:nvSpPr>
          <p:cNvPr id="3" name="内容占位符 2"/>
          <p:cNvSpPr>
            <a:spLocks noGrp="1"/>
          </p:cNvSpPr>
          <p:nvPr>
            <p:ph idx="1"/>
          </p:nvPr>
        </p:nvSpPr>
        <p:spPr/>
        <p:txBody>
          <a:bodyPr/>
          <a:lstStyle/>
          <a:p>
            <a:r>
              <a:rPr lang="en-US" altLang="zh-CN" sz="3200" dirty="0" smtClean="0"/>
              <a:t>1</a:t>
            </a:r>
            <a:r>
              <a:rPr lang="zh-CN" altLang="en-US" sz="3200" dirty="0" smtClean="0"/>
              <a:t>、</a:t>
            </a:r>
            <a:r>
              <a:rPr lang="zh-CN" altLang="en-US" sz="3200" dirty="0" smtClean="0">
                <a:solidFill>
                  <a:srgbClr val="FF0000"/>
                </a:solidFill>
              </a:rPr>
              <a:t>触杀性除草剂：</a:t>
            </a:r>
            <a:r>
              <a:rPr lang="zh-CN" altLang="en-US" sz="3200" dirty="0" smtClean="0">
                <a:solidFill>
                  <a:schemeClr val="tx1"/>
                </a:solidFill>
              </a:rPr>
              <a:t>百草枯（虎戈、</a:t>
            </a:r>
            <a:r>
              <a:rPr lang="zh-CN" altLang="en-US" sz="3200" dirty="0" smtClean="0"/>
              <a:t>克无踪）</a:t>
            </a:r>
            <a:r>
              <a:rPr lang="en-US" sz="3200" dirty="0" smtClean="0"/>
              <a:t> </a:t>
            </a:r>
          </a:p>
          <a:p>
            <a:r>
              <a:rPr lang="en-US" altLang="zh-CN" sz="3200" dirty="0" smtClean="0"/>
              <a:t>2</a:t>
            </a:r>
            <a:r>
              <a:rPr lang="zh-CN" altLang="en-US" sz="3200" dirty="0" smtClean="0"/>
              <a:t>、</a:t>
            </a:r>
            <a:r>
              <a:rPr lang="zh-CN" altLang="en-US" sz="3200" dirty="0" smtClean="0">
                <a:solidFill>
                  <a:srgbClr val="FF0000"/>
                </a:solidFill>
              </a:rPr>
              <a:t>内吸性除草剂：</a:t>
            </a:r>
            <a:r>
              <a:rPr lang="zh-CN" altLang="en-US" sz="3200" dirty="0" smtClean="0"/>
              <a:t>草甘磷（农达）、苄嘧磺隆（农得时）</a:t>
            </a:r>
            <a:r>
              <a:rPr lang="en-US" sz="3200" dirty="0" smtClean="0"/>
              <a:t/>
            </a:r>
            <a:br>
              <a:rPr lang="en-US" sz="3200" dirty="0" smtClean="0"/>
            </a:br>
            <a:endParaRPr lang="zh-CN" altLang="en-US" sz="3200" dirty="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defRPr/>
            </a:pPr>
            <a:r>
              <a:rPr lang="zh-CN" altLang="en-US" sz="3200" dirty="0" smtClean="0"/>
              <a:t>除草剂按选择性分类：</a:t>
            </a:r>
            <a:endParaRPr lang="zh-CN" sz="3200" dirty="0" smtClean="0"/>
          </a:p>
        </p:txBody>
      </p:sp>
      <p:sp>
        <p:nvSpPr>
          <p:cNvPr id="30723" name="Rectangle 3"/>
          <p:cNvSpPr>
            <a:spLocks noGrp="1" noChangeArrowheads="1"/>
          </p:cNvSpPr>
          <p:nvPr>
            <p:ph type="body" idx="1"/>
          </p:nvPr>
        </p:nvSpPr>
        <p:spPr/>
        <p:txBody>
          <a:bodyPr/>
          <a:lstStyle/>
          <a:p>
            <a:pPr>
              <a:defRPr/>
            </a:pPr>
            <a:r>
              <a:rPr lang="zh-CN" altLang="en-US" sz="2800" dirty="0" smtClean="0">
                <a:solidFill>
                  <a:srgbClr val="FF0000"/>
                </a:solidFill>
              </a:rPr>
              <a:t>分为选择性和灭生性两大类：</a:t>
            </a:r>
            <a:endParaRPr lang="en-US" altLang="zh-CN" sz="2800" dirty="0" smtClean="0">
              <a:solidFill>
                <a:srgbClr val="FF0000"/>
              </a:solidFill>
            </a:endParaRPr>
          </a:p>
          <a:p>
            <a:pPr eaLnBrk="1" hangingPunct="1">
              <a:defRPr/>
            </a:pPr>
            <a:r>
              <a:rPr lang="zh-CN" altLang="en-US" sz="2800" dirty="0" smtClean="0">
                <a:solidFill>
                  <a:srgbClr val="FF0000"/>
                </a:solidFill>
              </a:rPr>
              <a:t>选择性除草剂：</a:t>
            </a:r>
            <a:r>
              <a:rPr lang="zh-CN" altLang="en-US" sz="2800" dirty="0" smtClean="0"/>
              <a:t>这类除草剂对作物的毒性和防除杂草的种类有选择性的，它可分两大类，一类是单子叶除草剂，另一类是双子叶除草剂。</a:t>
            </a:r>
          </a:p>
          <a:p>
            <a:pPr eaLnBrk="1" hangingPunct="1">
              <a:defRPr/>
            </a:pPr>
            <a:r>
              <a:rPr lang="zh-CN" altLang="en-US" sz="2800" dirty="0" smtClean="0">
                <a:solidFill>
                  <a:srgbClr val="FF0000"/>
                </a:solidFill>
              </a:rPr>
              <a:t>灭生性除草剂：</a:t>
            </a:r>
            <a:r>
              <a:rPr lang="zh-CN" altLang="en-US" sz="2800" dirty="0" smtClean="0"/>
              <a:t>这类除草剂对植物缺乏选择性，或选择性很小，能杀死绝大多数绿色植物。 </a:t>
            </a:r>
          </a:p>
          <a:p>
            <a:pPr eaLnBrk="1" hangingPunct="1">
              <a:defRPr/>
            </a:pPr>
            <a:endParaRPr lang="zh-CN" altLang="en-US" sz="2800" dirty="0" smtClean="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defRPr/>
            </a:pPr>
            <a:r>
              <a:rPr lang="zh-CN" altLang="en-US" dirty="0" smtClean="0"/>
              <a:t>选择性除草剂 </a:t>
            </a:r>
          </a:p>
        </p:txBody>
      </p:sp>
      <p:sp>
        <p:nvSpPr>
          <p:cNvPr id="31747" name="Rectangle 3"/>
          <p:cNvSpPr>
            <a:spLocks noGrp="1" noChangeArrowheads="1"/>
          </p:cNvSpPr>
          <p:nvPr>
            <p:ph type="body" idx="1"/>
          </p:nvPr>
        </p:nvSpPr>
        <p:spPr/>
        <p:txBody>
          <a:bodyPr/>
          <a:lstStyle/>
          <a:p>
            <a:pPr eaLnBrk="1" hangingPunct="1">
              <a:buFont typeface="Wingdings" pitchFamily="2" charset="2"/>
              <a:buNone/>
              <a:defRPr/>
            </a:pPr>
            <a:r>
              <a:rPr lang="en-US" sz="2400" dirty="0" smtClean="0"/>
              <a:t>1</a:t>
            </a:r>
            <a:r>
              <a:rPr lang="zh-CN" sz="2400" dirty="0" smtClean="0"/>
              <a:t>、</a:t>
            </a:r>
            <a:r>
              <a:rPr lang="zh-CN" sz="2400" dirty="0" smtClean="0">
                <a:solidFill>
                  <a:srgbClr val="FF0000"/>
                </a:solidFill>
              </a:rPr>
              <a:t>苯氧羧酸类除草剂</a:t>
            </a:r>
            <a:r>
              <a:rPr lang="en-US" sz="2400" dirty="0" smtClean="0">
                <a:solidFill>
                  <a:srgbClr val="FF0000"/>
                </a:solidFill>
              </a:rPr>
              <a:t>:</a:t>
            </a:r>
            <a:r>
              <a:rPr lang="zh-CN" sz="2400" dirty="0" smtClean="0"/>
              <a:t>该类除草剂主要 对禾本科杂草有效用于阔叶田除草</a:t>
            </a:r>
          </a:p>
          <a:p>
            <a:pPr eaLnBrk="1" hangingPunct="1">
              <a:buFont typeface="Wingdings" pitchFamily="2" charset="2"/>
              <a:buNone/>
              <a:defRPr/>
            </a:pPr>
            <a:r>
              <a:rPr lang="zh-CN" sz="2400" dirty="0" smtClean="0"/>
              <a:t>           主要品种：</a:t>
            </a:r>
            <a:r>
              <a:rPr lang="en-US" sz="2400" dirty="0" smtClean="0"/>
              <a:t>2</a:t>
            </a:r>
            <a:r>
              <a:rPr lang="zh-CN" sz="2400" dirty="0" smtClean="0"/>
              <a:t>，</a:t>
            </a:r>
            <a:r>
              <a:rPr lang="en-US" sz="2400" dirty="0" smtClean="0"/>
              <a:t>4-D     </a:t>
            </a:r>
            <a:r>
              <a:rPr lang="zh-CN" sz="2400" dirty="0" smtClean="0"/>
              <a:t>吡氟禾灵     精奎禾灵等</a:t>
            </a:r>
          </a:p>
          <a:p>
            <a:pPr eaLnBrk="1" hangingPunct="1">
              <a:buFont typeface="Wingdings" pitchFamily="2" charset="2"/>
              <a:buNone/>
              <a:defRPr/>
            </a:pPr>
            <a:r>
              <a:rPr lang="en-US" sz="2400" dirty="0" smtClean="0"/>
              <a:t>2</a:t>
            </a:r>
            <a:r>
              <a:rPr lang="zh-CN" sz="2400" dirty="0" smtClean="0"/>
              <a:t>、</a:t>
            </a:r>
            <a:r>
              <a:rPr lang="zh-CN" sz="2400" dirty="0" smtClean="0">
                <a:solidFill>
                  <a:srgbClr val="FF0000"/>
                </a:solidFill>
              </a:rPr>
              <a:t>酰胺类除草剂</a:t>
            </a:r>
          </a:p>
          <a:p>
            <a:pPr eaLnBrk="1" hangingPunct="1">
              <a:buFont typeface="Wingdings" pitchFamily="2" charset="2"/>
              <a:buNone/>
              <a:defRPr/>
            </a:pPr>
            <a:r>
              <a:rPr lang="en-US" sz="2400" dirty="0" smtClean="0"/>
              <a:t>             </a:t>
            </a:r>
            <a:r>
              <a:rPr lang="zh-CN" sz="2400" dirty="0" smtClean="0"/>
              <a:t>主要品种：乙草胺    丁草胺    敌稗等</a:t>
            </a:r>
            <a:endParaRPr lang="en-US" altLang="zh-CN" sz="2400" dirty="0" smtClean="0"/>
          </a:p>
          <a:p>
            <a:pPr>
              <a:defRPr/>
            </a:pPr>
            <a:r>
              <a:rPr lang="en-US" sz="2400" dirty="0" smtClean="0"/>
              <a:t>3</a:t>
            </a:r>
            <a:r>
              <a:rPr lang="zh-CN" altLang="en-US" sz="2400" dirty="0" smtClean="0"/>
              <a:t>、</a:t>
            </a:r>
            <a:r>
              <a:rPr lang="zh-CN" altLang="en-US" sz="2400" dirty="0" smtClean="0">
                <a:solidFill>
                  <a:srgbClr val="FF0000"/>
                </a:solidFill>
              </a:rPr>
              <a:t>有机杂环类除草剂：</a:t>
            </a:r>
            <a:r>
              <a:rPr lang="zh-CN" altLang="en-US" sz="2400" dirty="0" smtClean="0"/>
              <a:t>这一类产品很多</a:t>
            </a:r>
            <a:r>
              <a:rPr lang="en-US" sz="2400" dirty="0" smtClean="0"/>
              <a:t>,</a:t>
            </a:r>
            <a:r>
              <a:rPr lang="zh-CN" altLang="en-US" sz="2400" dirty="0" smtClean="0"/>
              <a:t>作用方式也各异</a:t>
            </a:r>
            <a:r>
              <a:rPr lang="en-US" sz="2400" dirty="0" smtClean="0"/>
              <a:t>,</a:t>
            </a:r>
            <a:r>
              <a:rPr lang="zh-CN" altLang="en-US" sz="2400" dirty="0" smtClean="0"/>
              <a:t>及有选择性的</a:t>
            </a:r>
            <a:r>
              <a:rPr lang="en-US" sz="2400" dirty="0" smtClean="0"/>
              <a:t>(</a:t>
            </a:r>
            <a:r>
              <a:rPr lang="zh-CN" altLang="en-US" sz="2400" dirty="0" smtClean="0"/>
              <a:t>莠去津</a:t>
            </a:r>
            <a:r>
              <a:rPr lang="en-US" sz="2400" dirty="0" smtClean="0"/>
              <a:t>)</a:t>
            </a:r>
            <a:r>
              <a:rPr lang="zh-CN" altLang="en-US" sz="2400" dirty="0" smtClean="0"/>
              <a:t>也有灭生性的</a:t>
            </a:r>
            <a:r>
              <a:rPr lang="en-US" sz="2400" dirty="0" smtClean="0"/>
              <a:t>(</a:t>
            </a:r>
            <a:r>
              <a:rPr lang="zh-CN" altLang="en-US" sz="2400" dirty="0" smtClean="0"/>
              <a:t>百草枯</a:t>
            </a:r>
            <a:r>
              <a:rPr lang="en-US" sz="2400" dirty="0" smtClean="0"/>
              <a:t>) </a:t>
            </a:r>
            <a:r>
              <a:rPr lang="zh-CN" altLang="en-US" sz="2400" dirty="0" smtClean="0"/>
              <a:t>。</a:t>
            </a:r>
          </a:p>
          <a:p>
            <a:pPr eaLnBrk="1" hangingPunct="1">
              <a:buFont typeface="Wingdings" pitchFamily="2" charset="2"/>
              <a:buNone/>
              <a:defRPr/>
            </a:pPr>
            <a:endParaRPr lang="zh-CN" sz="2400" dirty="0" smtClean="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zh-CN" altLang="en-US" dirty="0" smtClean="0"/>
              <a:t>灭生性除草剂</a:t>
            </a:r>
          </a:p>
        </p:txBody>
      </p:sp>
      <p:sp>
        <p:nvSpPr>
          <p:cNvPr id="33795" name="Rectangle 3"/>
          <p:cNvSpPr>
            <a:spLocks noGrp="1" noChangeArrowheads="1"/>
          </p:cNvSpPr>
          <p:nvPr>
            <p:ph type="body" idx="1"/>
          </p:nvPr>
        </p:nvSpPr>
        <p:spPr/>
        <p:txBody>
          <a:bodyPr/>
          <a:lstStyle/>
          <a:p>
            <a:pPr eaLnBrk="1" hangingPunct="1">
              <a:buFont typeface="Wingdings" pitchFamily="2" charset="2"/>
              <a:buNone/>
              <a:defRPr/>
            </a:pPr>
            <a:r>
              <a:rPr lang="en-US" sz="2800" dirty="0" smtClean="0"/>
              <a:t>1</a:t>
            </a:r>
            <a:r>
              <a:rPr lang="zh-CN" sz="2800" dirty="0" smtClean="0"/>
              <a:t>、百草枯：灭生触杀型除草剂，杀死速度快高温强光下效果好，但无内吸性不能杀死草根。主要用于旱地、田埂除草。</a:t>
            </a:r>
          </a:p>
          <a:p>
            <a:pPr eaLnBrk="1" hangingPunct="1">
              <a:buFont typeface="Wingdings" pitchFamily="2" charset="2"/>
              <a:buNone/>
              <a:defRPr/>
            </a:pPr>
            <a:r>
              <a:rPr lang="en-US" sz="2800" dirty="0" smtClean="0"/>
              <a:t>2</a:t>
            </a:r>
            <a:r>
              <a:rPr lang="zh-CN" sz="2800" dirty="0" smtClean="0"/>
              <a:t>、草甘膦：灭生内吸型除草剂，死草速度慢但杀草彻底，对多年生杂草防治效果好，性价比高。</a:t>
            </a:r>
            <a:endParaRPr lang="en-US" sz="2800" dirty="0" smtClean="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农药的剂型</a:t>
            </a:r>
            <a:endParaRPr lang="zh-CN" altLang="en-US" dirty="0"/>
          </a:p>
        </p:txBody>
      </p:sp>
      <p:sp>
        <p:nvSpPr>
          <p:cNvPr id="3" name="内容占位符 2"/>
          <p:cNvSpPr>
            <a:spLocks noGrp="1"/>
          </p:cNvSpPr>
          <p:nvPr>
            <p:ph idx="1"/>
          </p:nvPr>
        </p:nvSpPr>
        <p:spPr>
          <a:xfrm>
            <a:off x="285720" y="1785926"/>
            <a:ext cx="5000660" cy="4168773"/>
          </a:xfrm>
        </p:spPr>
        <p:txBody>
          <a:bodyPr/>
          <a:lstStyle/>
          <a:p>
            <a:pPr marL="609600" indent="-609600">
              <a:defRPr/>
            </a:pPr>
            <a:r>
              <a:rPr lang="zh-CN" altLang="en-US" sz="2800" dirty="0" smtClean="0"/>
              <a:t>未经过加工的农药一般称为原药。</a:t>
            </a:r>
            <a:endParaRPr lang="en-US" altLang="zh-CN" sz="2800" dirty="0" smtClean="0"/>
          </a:p>
          <a:p>
            <a:pPr marL="609600" indent="-609600">
              <a:defRPr/>
            </a:pPr>
            <a:r>
              <a:rPr lang="zh-CN" altLang="en-US" sz="2800" dirty="0" smtClean="0"/>
              <a:t>原药都要经过加工、加入适当的填充剂量和辅助剂。制成含有一定成份、一定规格的制剂才能使用。</a:t>
            </a:r>
          </a:p>
          <a:p>
            <a:pPr marL="609600" indent="-609600">
              <a:defRPr/>
            </a:pPr>
            <a:r>
              <a:rPr lang="zh-CN" altLang="en-US" sz="2800" dirty="0" smtClean="0"/>
              <a:t>经过加工的药剂称制剂。</a:t>
            </a:r>
            <a:br>
              <a:rPr lang="zh-CN" altLang="en-US" sz="2800" dirty="0" smtClean="0"/>
            </a:br>
            <a:endParaRPr lang="zh-CN" altLang="en-US" sz="2800" dirty="0" smtClean="0"/>
          </a:p>
          <a:p>
            <a:endParaRPr lang="zh-CN" altLang="en-US" sz="2800" dirty="0"/>
          </a:p>
        </p:txBody>
      </p:sp>
      <p:pic>
        <p:nvPicPr>
          <p:cNvPr id="1026" name="Picture 2" descr="D:\公司产品\杀虫剂\红三角.gif"/>
          <p:cNvPicPr>
            <a:picLocks noChangeAspect="1" noChangeArrowheads="1"/>
          </p:cNvPicPr>
          <p:nvPr/>
        </p:nvPicPr>
        <p:blipFill>
          <a:blip r:embed="rId2"/>
          <a:srcRect/>
          <a:stretch>
            <a:fillRect/>
          </a:stretch>
        </p:blipFill>
        <p:spPr bwMode="auto">
          <a:xfrm>
            <a:off x="7286644" y="1928802"/>
            <a:ext cx="1573598" cy="4104677"/>
          </a:xfrm>
          <a:prstGeom prst="rect">
            <a:avLst/>
          </a:prstGeom>
          <a:noFill/>
        </p:spPr>
      </p:pic>
      <p:pic>
        <p:nvPicPr>
          <p:cNvPr id="5" name="Picture 7" descr="供应高透明悬浮剂"/>
          <p:cNvPicPr>
            <a:picLocks noChangeAspect="1" noChangeArrowheads="1"/>
          </p:cNvPicPr>
          <p:nvPr/>
        </p:nvPicPr>
        <p:blipFill>
          <a:blip r:embed="rId3"/>
          <a:srcRect/>
          <a:stretch>
            <a:fillRect/>
          </a:stretch>
        </p:blipFill>
        <p:spPr bwMode="auto">
          <a:xfrm>
            <a:off x="5286380" y="3643314"/>
            <a:ext cx="1780459" cy="1871955"/>
          </a:xfrm>
          <a:prstGeom prst="rect">
            <a:avLst/>
          </a:prstGeom>
          <a:noFill/>
          <a:ln w="9525">
            <a:noFill/>
            <a:miter lim="800000"/>
            <a:headEnd/>
            <a:tailEnd/>
          </a:ln>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农药剂型的分类</a:t>
            </a:r>
            <a:endParaRPr lang="zh-CN" altLang="en-US" dirty="0"/>
          </a:p>
        </p:txBody>
      </p:sp>
      <p:pic>
        <p:nvPicPr>
          <p:cNvPr id="2050" name="Picture 2" descr="C:\Documents and Settings\Administrator\桌面\未命名.jpg"/>
          <p:cNvPicPr>
            <a:picLocks noGrp="1" noChangeAspect="1" noChangeArrowheads="1"/>
          </p:cNvPicPr>
          <p:nvPr>
            <p:ph idx="1"/>
          </p:nvPr>
        </p:nvPicPr>
        <p:blipFill>
          <a:blip r:embed="rId2"/>
          <a:srcRect/>
          <a:stretch>
            <a:fillRect/>
          </a:stretch>
        </p:blipFill>
        <p:spPr bwMode="auto">
          <a:xfrm>
            <a:off x="0" y="1785925"/>
            <a:ext cx="8982614" cy="4786347"/>
          </a:xfrm>
          <a:prstGeom prst="rect">
            <a:avLst/>
          </a:prstGeom>
          <a:noFill/>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609600"/>
            <a:ext cx="7772400" cy="1143000"/>
          </a:xfrm>
          <a:noFill/>
          <a:ln/>
        </p:spPr>
        <p:txBody>
          <a:bodyPr/>
          <a:lstStyle/>
          <a:p>
            <a:r>
              <a:rPr lang="zh-CN" altLang="en-US" sz="6000" b="1" dirty="0" smtClean="0">
                <a:solidFill>
                  <a:srgbClr val="800000"/>
                </a:solidFill>
              </a:rPr>
              <a:t>常规农药剂型</a:t>
            </a:r>
            <a:endParaRPr lang="zh-CN" altLang="en-US" sz="6000" b="1" dirty="0">
              <a:solidFill>
                <a:srgbClr val="800000"/>
              </a:solidFill>
            </a:endParaRPr>
          </a:p>
        </p:txBody>
      </p:sp>
      <p:sp>
        <p:nvSpPr>
          <p:cNvPr id="25603" name="Rectangle 3"/>
          <p:cNvSpPr>
            <a:spLocks noGrp="1" noChangeArrowheads="1"/>
          </p:cNvSpPr>
          <p:nvPr>
            <p:ph type="body" idx="1"/>
          </p:nvPr>
        </p:nvSpPr>
        <p:spPr>
          <a:xfrm>
            <a:off x="500034" y="2143116"/>
            <a:ext cx="7772400" cy="4114800"/>
          </a:xfrm>
          <a:noFill/>
          <a:ln/>
        </p:spPr>
        <p:txBody>
          <a:bodyPr/>
          <a:lstStyle/>
          <a:p>
            <a:r>
              <a:rPr lang="en-US" altLang="zh-CN" sz="3200" b="1" dirty="0">
                <a:latin typeface="黑体" pitchFamily="2" charset="-122"/>
                <a:ea typeface="黑体" pitchFamily="2" charset="-122"/>
              </a:rPr>
              <a:t>1</a:t>
            </a:r>
            <a:r>
              <a:rPr lang="zh-CN" altLang="en-US" sz="3200" b="1" dirty="0">
                <a:latin typeface="黑体" pitchFamily="2" charset="-122"/>
                <a:ea typeface="黑体" pitchFamily="2" charset="-122"/>
              </a:rPr>
              <a:t>．可湿性粉剂</a:t>
            </a:r>
            <a:r>
              <a:rPr lang="en-US" altLang="zh-CN" sz="3200" b="1" dirty="0">
                <a:latin typeface="黑体" pitchFamily="2" charset="-122"/>
                <a:ea typeface="黑体" pitchFamily="2" charset="-122"/>
              </a:rPr>
              <a:t>(WP)  2</a:t>
            </a:r>
            <a:r>
              <a:rPr lang="zh-CN" altLang="en-US" sz="3200" b="1" dirty="0">
                <a:latin typeface="黑体" pitchFamily="2" charset="-122"/>
                <a:ea typeface="黑体" pitchFamily="2" charset="-122"/>
              </a:rPr>
              <a:t>．粉剂</a:t>
            </a:r>
            <a:r>
              <a:rPr lang="en-US" altLang="zh-CN" sz="3200" b="1" dirty="0">
                <a:latin typeface="黑体" pitchFamily="2" charset="-122"/>
                <a:ea typeface="黑体" pitchFamily="2" charset="-122"/>
              </a:rPr>
              <a:t>(DP)</a:t>
            </a:r>
          </a:p>
          <a:p>
            <a:r>
              <a:rPr lang="en-US" altLang="zh-CN" sz="3200" b="1" dirty="0">
                <a:latin typeface="黑体" pitchFamily="2" charset="-122"/>
                <a:ea typeface="黑体" pitchFamily="2" charset="-122"/>
              </a:rPr>
              <a:t>3</a:t>
            </a:r>
            <a:r>
              <a:rPr lang="zh-CN" altLang="en-US" sz="3200" b="1" dirty="0">
                <a:latin typeface="黑体" pitchFamily="2" charset="-122"/>
                <a:ea typeface="黑体" pitchFamily="2" charset="-122"/>
              </a:rPr>
              <a:t>．乳油</a:t>
            </a:r>
            <a:r>
              <a:rPr lang="en-US" altLang="zh-CN" sz="3200" b="1" dirty="0">
                <a:latin typeface="黑体" pitchFamily="2" charset="-122"/>
                <a:ea typeface="黑体" pitchFamily="2" charset="-122"/>
              </a:rPr>
              <a:t>(EC)        4</a:t>
            </a:r>
            <a:r>
              <a:rPr lang="zh-CN" altLang="en-US" sz="3200" b="1" dirty="0">
                <a:latin typeface="黑体" pitchFamily="2" charset="-122"/>
                <a:ea typeface="黑体" pitchFamily="2" charset="-122"/>
              </a:rPr>
              <a:t>．颗粒剂</a:t>
            </a:r>
            <a:r>
              <a:rPr lang="en-US" altLang="zh-CN" sz="3200" b="1" dirty="0">
                <a:latin typeface="黑体" pitchFamily="2" charset="-122"/>
                <a:ea typeface="黑体" pitchFamily="2" charset="-122"/>
              </a:rPr>
              <a:t>(GR)</a:t>
            </a:r>
          </a:p>
          <a:p>
            <a:r>
              <a:rPr lang="en-US" altLang="zh-CN" sz="3200" b="1" dirty="0">
                <a:latin typeface="黑体" pitchFamily="2" charset="-122"/>
                <a:ea typeface="黑体" pitchFamily="2" charset="-122"/>
              </a:rPr>
              <a:t>5</a:t>
            </a:r>
            <a:r>
              <a:rPr lang="zh-CN" altLang="en-US" sz="3200" b="1" dirty="0">
                <a:latin typeface="黑体" pitchFamily="2" charset="-122"/>
                <a:ea typeface="黑体" pitchFamily="2" charset="-122"/>
              </a:rPr>
              <a:t>．悬浮剂</a:t>
            </a:r>
            <a:r>
              <a:rPr lang="en-US" altLang="zh-CN" sz="3200" b="1" dirty="0">
                <a:latin typeface="黑体" pitchFamily="2" charset="-122"/>
                <a:ea typeface="黑体" pitchFamily="2" charset="-122"/>
              </a:rPr>
              <a:t>(SC)      6</a:t>
            </a:r>
            <a:r>
              <a:rPr lang="zh-CN" altLang="en-US" sz="3200" b="1" dirty="0">
                <a:latin typeface="黑体" pitchFamily="2" charset="-122"/>
                <a:ea typeface="黑体" pitchFamily="2" charset="-122"/>
              </a:rPr>
              <a:t>．可溶性</a:t>
            </a:r>
            <a:r>
              <a:rPr lang="zh-CN" altLang="en-US" sz="3200" b="1" dirty="0" smtClean="0">
                <a:latin typeface="黑体" pitchFamily="2" charset="-122"/>
                <a:ea typeface="黑体" pitchFamily="2" charset="-122"/>
              </a:rPr>
              <a:t>粉剂（</a:t>
            </a:r>
            <a:r>
              <a:rPr lang="en-US" altLang="zh-CN" sz="3200" b="1" dirty="0" smtClean="0">
                <a:latin typeface="黑体" pitchFamily="2" charset="-122"/>
                <a:ea typeface="黑体" pitchFamily="2" charset="-122"/>
              </a:rPr>
              <a:t>SP</a:t>
            </a:r>
            <a:r>
              <a:rPr lang="zh-CN" altLang="en-US" sz="3200" b="1" dirty="0" smtClean="0">
                <a:latin typeface="黑体" pitchFamily="2" charset="-122"/>
                <a:ea typeface="黑体" pitchFamily="2" charset="-122"/>
              </a:rPr>
              <a:t>）</a:t>
            </a:r>
            <a:endParaRPr lang="zh-CN" altLang="en-US" sz="3200" b="1" dirty="0">
              <a:latin typeface="黑体" pitchFamily="2" charset="-122"/>
              <a:ea typeface="黑体" pitchFamily="2" charset="-122"/>
            </a:endParaRPr>
          </a:p>
          <a:p>
            <a:r>
              <a:rPr lang="en-US" altLang="zh-CN" sz="3200" b="1" dirty="0">
                <a:latin typeface="黑体" pitchFamily="2" charset="-122"/>
                <a:ea typeface="黑体" pitchFamily="2" charset="-122"/>
              </a:rPr>
              <a:t>7</a:t>
            </a:r>
            <a:r>
              <a:rPr lang="zh-CN" altLang="en-US" sz="3200" b="1" dirty="0">
                <a:latin typeface="黑体" pitchFamily="2" charset="-122"/>
                <a:ea typeface="黑体" pitchFamily="2" charset="-122"/>
              </a:rPr>
              <a:t>．烟剂</a:t>
            </a:r>
            <a:r>
              <a:rPr lang="en-US" altLang="zh-CN" sz="3200" b="1" dirty="0">
                <a:latin typeface="黑体" pitchFamily="2" charset="-122"/>
                <a:ea typeface="黑体" pitchFamily="2" charset="-122"/>
              </a:rPr>
              <a:t>(FU)        8</a:t>
            </a:r>
            <a:r>
              <a:rPr lang="zh-CN" altLang="en-US" sz="3200" b="1" dirty="0">
                <a:latin typeface="黑体" pitchFamily="2" charset="-122"/>
                <a:ea typeface="黑体" pitchFamily="2" charset="-122"/>
              </a:rPr>
              <a:t>、水剂</a:t>
            </a:r>
            <a:r>
              <a:rPr lang="en-US" altLang="zh-CN" sz="3200" b="1" dirty="0">
                <a:latin typeface="黑体" pitchFamily="2" charset="-122"/>
                <a:ea typeface="黑体" pitchFamily="2" charset="-122"/>
              </a:rPr>
              <a:t>(AS)</a:t>
            </a:r>
          </a:p>
          <a:p>
            <a:r>
              <a:rPr lang="en-US" altLang="zh-CN" sz="3200" b="1" dirty="0">
                <a:latin typeface="黑体" pitchFamily="2" charset="-122"/>
                <a:ea typeface="黑体" pitchFamily="2" charset="-122"/>
              </a:rPr>
              <a:t>9</a:t>
            </a:r>
            <a:r>
              <a:rPr lang="zh-CN" altLang="en-US" sz="3200" b="1" dirty="0">
                <a:latin typeface="黑体" pitchFamily="2" charset="-122"/>
                <a:ea typeface="黑体" pitchFamily="2" charset="-122"/>
              </a:rPr>
              <a:t>、熏蒸剂 </a:t>
            </a:r>
            <a:r>
              <a:rPr lang="en-US" altLang="zh-CN" sz="3200" b="1" dirty="0">
                <a:latin typeface="黑体" pitchFamily="2" charset="-122"/>
                <a:ea typeface="黑体" pitchFamily="2" charset="-122"/>
              </a:rPr>
              <a:t>(VP)     10</a:t>
            </a:r>
            <a:r>
              <a:rPr lang="zh-CN" altLang="en-US" sz="3200" b="1" dirty="0">
                <a:latin typeface="黑体" pitchFamily="2" charset="-122"/>
                <a:ea typeface="黑体" pitchFamily="2" charset="-122"/>
              </a:rPr>
              <a:t>、气雾剂</a:t>
            </a:r>
            <a:r>
              <a:rPr lang="en-US" altLang="zh-CN" sz="3200" b="1" dirty="0">
                <a:latin typeface="黑体" pitchFamily="2" charset="-122"/>
                <a:ea typeface="黑体" pitchFamily="2" charset="-122"/>
              </a:rPr>
              <a:t>(AE)</a:t>
            </a:r>
          </a:p>
          <a:p>
            <a:endParaRPr lang="en-US" altLang="zh-CN" sz="3200" b="1" dirty="0">
              <a:latin typeface="黑体" pitchFamily="2" charset="-122"/>
              <a:ea typeface="黑体" pitchFamily="2" charset="-122"/>
            </a:endParaRPr>
          </a:p>
        </p:txBody>
      </p:sp>
      <p:pic>
        <p:nvPicPr>
          <p:cNvPr id="4" name="Picture 5" descr="MCj03504430000[1]"/>
          <p:cNvPicPr>
            <a:picLocks noChangeAspect="1" noChangeArrowheads="1"/>
          </p:cNvPicPr>
          <p:nvPr/>
        </p:nvPicPr>
        <p:blipFill>
          <a:blip r:embed="rId3"/>
          <a:srcRect/>
          <a:stretch>
            <a:fillRect/>
          </a:stretch>
        </p:blipFill>
        <p:spPr bwMode="auto">
          <a:xfrm>
            <a:off x="7331075" y="4929198"/>
            <a:ext cx="1812925" cy="133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endParaRPr lang="zh-CN" altLang="zh-CN" dirty="0"/>
          </a:p>
        </p:txBody>
      </p:sp>
      <p:sp>
        <p:nvSpPr>
          <p:cNvPr id="137219" name="Rectangle 3"/>
          <p:cNvSpPr>
            <a:spLocks noGrp="1" noChangeArrowheads="1"/>
          </p:cNvSpPr>
          <p:nvPr>
            <p:ph type="body" idx="1"/>
          </p:nvPr>
        </p:nvSpPr>
        <p:spPr>
          <a:xfrm>
            <a:off x="457200" y="1600200"/>
            <a:ext cx="8578850" cy="3773488"/>
          </a:xfrm>
        </p:spPr>
        <p:txBody>
          <a:bodyPr/>
          <a:lstStyle/>
          <a:p>
            <a:r>
              <a:rPr lang="zh-CN" altLang="en-US" sz="3200" b="1" dirty="0">
                <a:effectLst>
                  <a:outerShdw blurRad="38100" dist="38100" dir="2700000" algn="tl">
                    <a:srgbClr val="C0C0C0"/>
                  </a:outerShdw>
                </a:effectLst>
                <a:latin typeface="黑体" pitchFamily="2" charset="-122"/>
                <a:ea typeface="黑体" pitchFamily="2" charset="-122"/>
              </a:rPr>
              <a:t>农药新剂型越来越受到人们的重视。</a:t>
            </a:r>
          </a:p>
          <a:p>
            <a:r>
              <a:rPr lang="zh-CN" altLang="en-US" sz="3200" b="1" dirty="0">
                <a:effectLst>
                  <a:outerShdw blurRad="38100" dist="38100" dir="2700000" algn="tl">
                    <a:srgbClr val="C0C0C0"/>
                  </a:outerShdw>
                </a:effectLst>
                <a:latin typeface="黑体" pitchFamily="2" charset="-122"/>
                <a:ea typeface="黑体" pitchFamily="2" charset="-122"/>
              </a:rPr>
              <a:t>一些传统的农药剂型如粉剂、可湿性粉剂、乳油正逐步为对环境友好的农药新剂型如悬浮剂（</a:t>
            </a:r>
            <a:r>
              <a:rPr lang="en-US" altLang="zh-CN" sz="3200" b="1" dirty="0">
                <a:effectLst>
                  <a:outerShdw blurRad="38100" dist="38100" dir="2700000" algn="tl">
                    <a:srgbClr val="C0C0C0"/>
                  </a:outerShdw>
                </a:effectLst>
                <a:latin typeface="黑体" pitchFamily="2" charset="-122"/>
                <a:ea typeface="黑体" pitchFamily="2" charset="-122"/>
              </a:rPr>
              <a:t>SC</a:t>
            </a:r>
            <a:r>
              <a:rPr lang="zh-CN" altLang="en-US" sz="3200" b="1" dirty="0">
                <a:effectLst>
                  <a:outerShdw blurRad="38100" dist="38100" dir="2700000" algn="tl">
                    <a:srgbClr val="C0C0C0"/>
                  </a:outerShdw>
                </a:effectLst>
                <a:latin typeface="黑体" pitchFamily="2" charset="-122"/>
                <a:ea typeface="黑体" pitchFamily="2" charset="-122"/>
              </a:rPr>
              <a:t>）、水乳剂（</a:t>
            </a:r>
            <a:r>
              <a:rPr lang="en-US" altLang="zh-CN" sz="3200" b="1" dirty="0">
                <a:effectLst>
                  <a:outerShdw blurRad="38100" dist="38100" dir="2700000" algn="tl">
                    <a:srgbClr val="C0C0C0"/>
                  </a:outerShdw>
                </a:effectLst>
                <a:latin typeface="黑体" pitchFamily="2" charset="-122"/>
                <a:ea typeface="黑体" pitchFamily="2" charset="-122"/>
              </a:rPr>
              <a:t>EW</a:t>
            </a:r>
            <a:r>
              <a:rPr lang="zh-CN" altLang="en-US" sz="3200" b="1" dirty="0">
                <a:effectLst>
                  <a:outerShdw blurRad="38100" dist="38100" dir="2700000" algn="tl">
                    <a:srgbClr val="C0C0C0"/>
                  </a:outerShdw>
                </a:effectLst>
                <a:latin typeface="黑体" pitchFamily="2" charset="-122"/>
                <a:ea typeface="黑体" pitchFamily="2" charset="-122"/>
              </a:rPr>
              <a:t>）、悬乳剂（</a:t>
            </a:r>
            <a:r>
              <a:rPr lang="en-US" altLang="zh-CN" sz="3200" b="1" dirty="0">
                <a:effectLst>
                  <a:outerShdw blurRad="38100" dist="38100" dir="2700000" algn="tl">
                    <a:srgbClr val="C0C0C0"/>
                  </a:outerShdw>
                </a:effectLst>
                <a:latin typeface="黑体" pitchFamily="2" charset="-122"/>
                <a:ea typeface="黑体" pitchFamily="2" charset="-122"/>
              </a:rPr>
              <a:t>SE</a:t>
            </a:r>
            <a:r>
              <a:rPr lang="zh-CN" altLang="en-US" sz="3200" b="1" dirty="0">
                <a:effectLst>
                  <a:outerShdw blurRad="38100" dist="38100" dir="2700000" algn="tl">
                    <a:srgbClr val="C0C0C0"/>
                  </a:outerShdw>
                </a:effectLst>
                <a:latin typeface="黑体" pitchFamily="2" charset="-122"/>
                <a:ea typeface="黑体" pitchFamily="2" charset="-122"/>
              </a:rPr>
              <a:t>）、微乳剂（</a:t>
            </a:r>
            <a:r>
              <a:rPr lang="en-US" altLang="zh-CN" sz="3200" b="1" dirty="0">
                <a:effectLst>
                  <a:outerShdw blurRad="38100" dist="38100" dir="2700000" algn="tl">
                    <a:srgbClr val="C0C0C0"/>
                  </a:outerShdw>
                </a:effectLst>
                <a:latin typeface="黑体" pitchFamily="2" charset="-122"/>
                <a:ea typeface="黑体" pitchFamily="2" charset="-122"/>
              </a:rPr>
              <a:t>ME</a:t>
            </a:r>
            <a:r>
              <a:rPr lang="zh-CN" altLang="en-US" sz="3200" b="1" dirty="0">
                <a:effectLst>
                  <a:outerShdw blurRad="38100" dist="38100" dir="2700000" algn="tl">
                    <a:srgbClr val="C0C0C0"/>
                  </a:outerShdw>
                </a:effectLst>
                <a:latin typeface="黑体" pitchFamily="2" charset="-122"/>
                <a:ea typeface="黑体" pitchFamily="2" charset="-122"/>
              </a:rPr>
              <a:t>）、水分散粒剂、干悬浮剂（</a:t>
            </a:r>
            <a:r>
              <a:rPr lang="en-US" altLang="zh-CN" sz="3200" b="1" dirty="0">
                <a:effectLst>
                  <a:outerShdw blurRad="38100" dist="38100" dir="2700000" algn="tl">
                    <a:srgbClr val="C0C0C0"/>
                  </a:outerShdw>
                </a:effectLst>
                <a:latin typeface="黑体" pitchFamily="2" charset="-122"/>
                <a:ea typeface="黑体" pitchFamily="2" charset="-122"/>
              </a:rPr>
              <a:t>DF</a:t>
            </a:r>
            <a:r>
              <a:rPr lang="zh-CN" altLang="en-US" sz="3200" b="1" dirty="0">
                <a:effectLst>
                  <a:outerShdw blurRad="38100" dist="38100" dir="2700000" algn="tl">
                    <a:srgbClr val="C0C0C0"/>
                  </a:outerShdw>
                </a:effectLst>
                <a:latin typeface="黑体" pitchFamily="2" charset="-122"/>
                <a:ea typeface="黑体" pitchFamily="2" charset="-122"/>
              </a:rPr>
              <a:t>）、可溶性粒剂（</a:t>
            </a:r>
            <a:r>
              <a:rPr lang="en-US" altLang="zh-CN" sz="3200" b="1" dirty="0">
                <a:effectLst>
                  <a:outerShdw blurRad="38100" dist="38100" dir="2700000" algn="tl">
                    <a:srgbClr val="C0C0C0"/>
                  </a:outerShdw>
                </a:effectLst>
                <a:latin typeface="黑体" pitchFamily="2" charset="-122"/>
                <a:ea typeface="黑体" pitchFamily="2" charset="-122"/>
              </a:rPr>
              <a:t>SG</a:t>
            </a:r>
            <a:r>
              <a:rPr lang="zh-CN" altLang="en-US" sz="3200" b="1" dirty="0">
                <a:effectLst>
                  <a:outerShdw blurRad="38100" dist="38100" dir="2700000" algn="tl">
                    <a:srgbClr val="C0C0C0"/>
                  </a:outerShdw>
                </a:effectLst>
                <a:latin typeface="黑体" pitchFamily="2" charset="-122"/>
                <a:ea typeface="黑体" pitchFamily="2" charset="-122"/>
              </a:rPr>
              <a:t>），微囊悬浮剂（</a:t>
            </a:r>
            <a:r>
              <a:rPr lang="en-US" altLang="zh-CN" sz="3200" b="1" dirty="0">
                <a:effectLst>
                  <a:outerShdw blurRad="38100" dist="38100" dir="2700000" algn="tl">
                    <a:srgbClr val="C0C0C0"/>
                  </a:outerShdw>
                </a:effectLst>
                <a:latin typeface="黑体" pitchFamily="2" charset="-122"/>
                <a:ea typeface="黑体" pitchFamily="2" charset="-122"/>
              </a:rPr>
              <a:t>CS</a:t>
            </a:r>
            <a:r>
              <a:rPr lang="zh-CN" altLang="en-US" sz="3200" b="1" dirty="0">
                <a:effectLst>
                  <a:outerShdw blurRad="38100" dist="38100" dir="2700000" algn="tl">
                    <a:srgbClr val="C0C0C0"/>
                  </a:outerShdw>
                </a:effectLst>
                <a:latin typeface="黑体" pitchFamily="2" charset="-122"/>
                <a:ea typeface="黑体" pitchFamily="2" charset="-122"/>
              </a:rPr>
              <a:t>）等所取代。</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428596" y="1928802"/>
            <a:ext cx="7772400" cy="3048000"/>
          </a:xfrm>
          <a:noFill/>
          <a:ln/>
        </p:spPr>
        <p:txBody>
          <a:bodyPr/>
          <a:lstStyle/>
          <a:p>
            <a:pPr algn="ctr"/>
            <a:r>
              <a:rPr lang="zh-CN" altLang="en-US" sz="3600" b="1" dirty="0">
                <a:solidFill>
                  <a:srgbClr val="3333CC"/>
                </a:solidFill>
                <a:ea typeface="华文中宋" pitchFamily="2" charset="-122"/>
              </a:rPr>
              <a:t>水基化农药新剂型</a:t>
            </a:r>
          </a:p>
          <a:p>
            <a:endParaRPr lang="zh-CN" altLang="en-US" sz="3200" b="1" dirty="0">
              <a:solidFill>
                <a:srgbClr val="3333CC"/>
              </a:solidFill>
              <a:latin typeface="黑体" pitchFamily="2" charset="-122"/>
              <a:ea typeface="黑体" pitchFamily="2" charset="-122"/>
            </a:endParaRPr>
          </a:p>
          <a:p>
            <a:r>
              <a:rPr lang="en-US" altLang="zh-CN" sz="3200" b="1" dirty="0">
                <a:latin typeface="黑体" pitchFamily="2" charset="-122"/>
                <a:ea typeface="黑体" pitchFamily="2" charset="-122"/>
              </a:rPr>
              <a:t>1</a:t>
            </a:r>
            <a:r>
              <a:rPr lang="zh-CN" altLang="en-US" sz="3200" b="1" dirty="0">
                <a:latin typeface="黑体" pitchFamily="2" charset="-122"/>
                <a:ea typeface="黑体" pitchFamily="2" charset="-122"/>
              </a:rPr>
              <a:t>、水乳剂</a:t>
            </a:r>
            <a:r>
              <a:rPr lang="en-US" altLang="zh-CN" sz="3200" b="1" dirty="0">
                <a:latin typeface="黑体" pitchFamily="2" charset="-122"/>
                <a:ea typeface="黑体" pitchFamily="2" charset="-122"/>
              </a:rPr>
              <a:t>(EW)      2</a:t>
            </a:r>
            <a:r>
              <a:rPr lang="zh-CN" altLang="en-US" sz="3200" b="1" dirty="0">
                <a:latin typeface="黑体" pitchFamily="2" charset="-122"/>
                <a:ea typeface="黑体" pitchFamily="2" charset="-122"/>
              </a:rPr>
              <a:t>、微乳剂</a:t>
            </a:r>
            <a:r>
              <a:rPr lang="en-US" altLang="zh-CN" sz="3200" b="1" dirty="0">
                <a:latin typeface="黑体" pitchFamily="2" charset="-122"/>
                <a:ea typeface="黑体" pitchFamily="2" charset="-122"/>
              </a:rPr>
              <a:t>(ME)</a:t>
            </a:r>
          </a:p>
          <a:p>
            <a:r>
              <a:rPr lang="en-US" altLang="zh-CN" sz="3200" b="1" dirty="0">
                <a:latin typeface="黑体" pitchFamily="2" charset="-122"/>
                <a:ea typeface="黑体" pitchFamily="2" charset="-122"/>
              </a:rPr>
              <a:t>3</a:t>
            </a:r>
            <a:r>
              <a:rPr lang="zh-CN" altLang="en-US" sz="3200" b="1" dirty="0">
                <a:latin typeface="黑体" pitchFamily="2" charset="-122"/>
                <a:ea typeface="黑体" pitchFamily="2" charset="-122"/>
              </a:rPr>
              <a:t>、微囊悬浮剂</a:t>
            </a:r>
            <a:r>
              <a:rPr lang="en-US" altLang="zh-CN" sz="3200" b="1" dirty="0">
                <a:latin typeface="黑体" pitchFamily="2" charset="-122"/>
                <a:ea typeface="黑体" pitchFamily="2" charset="-122"/>
              </a:rPr>
              <a:t>(CS)  4</a:t>
            </a:r>
            <a:r>
              <a:rPr lang="zh-CN" altLang="en-US" sz="3200" b="1" dirty="0">
                <a:latin typeface="黑体" pitchFamily="2" charset="-122"/>
                <a:ea typeface="黑体" pitchFamily="2" charset="-122"/>
              </a:rPr>
              <a:t>、水悬浮剂</a:t>
            </a:r>
            <a:r>
              <a:rPr lang="en-US" altLang="zh-CN" sz="3200" b="1" dirty="0">
                <a:latin typeface="黑体" pitchFamily="2" charset="-122"/>
                <a:ea typeface="黑体" pitchFamily="2" charset="-122"/>
              </a:rPr>
              <a:t>(SC)</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常见剂型</a:t>
            </a:r>
            <a:endParaRPr lang="zh-CN" altLang="en-US" dirty="0"/>
          </a:p>
        </p:txBody>
      </p:sp>
      <p:sp>
        <p:nvSpPr>
          <p:cNvPr id="3" name="内容占位符 2"/>
          <p:cNvSpPr>
            <a:spLocks noGrp="1"/>
          </p:cNvSpPr>
          <p:nvPr>
            <p:ph idx="1"/>
          </p:nvPr>
        </p:nvSpPr>
        <p:spPr/>
        <p:txBody>
          <a:bodyPr/>
          <a:lstStyle/>
          <a:p>
            <a:r>
              <a:rPr lang="en-US" sz="2400" dirty="0" smtClean="0"/>
              <a:t>1</a:t>
            </a:r>
            <a:r>
              <a:rPr lang="zh-CN" altLang="en-US" sz="2400" dirty="0" smtClean="0"/>
              <a:t>、可湿性粉剂（</a:t>
            </a:r>
            <a:r>
              <a:rPr lang="en-US" sz="2400" dirty="0" smtClean="0"/>
              <a:t>WP</a:t>
            </a:r>
            <a:r>
              <a:rPr lang="zh-CN" altLang="en-US" sz="2400" dirty="0" smtClean="0"/>
              <a:t>）</a:t>
            </a:r>
            <a:r>
              <a:rPr lang="en-US" sz="2400" dirty="0" smtClean="0"/>
              <a:t/>
            </a:r>
            <a:br>
              <a:rPr lang="en-US" sz="2400" dirty="0" smtClean="0"/>
            </a:br>
            <a:r>
              <a:rPr lang="zh-CN" altLang="en-US" sz="2400" dirty="0" smtClean="0">
                <a:latin typeface="宋体" pitchFamily="2" charset="-122"/>
              </a:rPr>
              <a:t>农药原药和惰性填料及一定量的助剂</a:t>
            </a:r>
            <a:r>
              <a:rPr lang="en-US" altLang="zh-CN" sz="2400" dirty="0" smtClean="0">
                <a:cs typeface="Times New Roman" pitchFamily="18" charset="0"/>
              </a:rPr>
              <a:t>(</a:t>
            </a:r>
            <a:r>
              <a:rPr lang="zh-CN" altLang="en-US" sz="2400" dirty="0" smtClean="0">
                <a:latin typeface="宋体" pitchFamily="2" charset="-122"/>
              </a:rPr>
              <a:t>湿润剂、悬浮稳定剂、分散剂等</a:t>
            </a:r>
            <a:r>
              <a:rPr lang="en-US" altLang="zh-CN" sz="2400" dirty="0" smtClean="0">
                <a:cs typeface="Times New Roman" pitchFamily="18" charset="0"/>
              </a:rPr>
              <a:t>)</a:t>
            </a:r>
            <a:r>
              <a:rPr lang="zh-CN" altLang="en-US" sz="2400" dirty="0" smtClean="0">
                <a:latin typeface="宋体" pitchFamily="2" charset="-122"/>
              </a:rPr>
              <a:t>按比例充分混匀和粉碎制成。</a:t>
            </a:r>
          </a:p>
          <a:p>
            <a:r>
              <a:rPr lang="zh-CN" altLang="en-US" sz="2400" dirty="0" smtClean="0">
                <a:latin typeface="宋体" pitchFamily="2" charset="-122"/>
              </a:rPr>
              <a:t>标准：达到</a:t>
            </a:r>
            <a:r>
              <a:rPr lang="en-US" altLang="zh-CN" sz="2400" dirty="0" smtClean="0">
                <a:cs typeface="Times New Roman" pitchFamily="18" charset="0"/>
              </a:rPr>
              <a:t>98%</a:t>
            </a:r>
            <a:r>
              <a:rPr lang="zh-CN" altLang="en-US" sz="2400" dirty="0" smtClean="0">
                <a:latin typeface="宋体" pitchFamily="2" charset="-122"/>
              </a:rPr>
              <a:t>通过</a:t>
            </a:r>
            <a:r>
              <a:rPr lang="en-US" altLang="zh-CN" sz="2400" dirty="0" smtClean="0">
                <a:cs typeface="Times New Roman" pitchFamily="18" charset="0"/>
              </a:rPr>
              <a:t>325</a:t>
            </a:r>
            <a:r>
              <a:rPr lang="zh-CN" altLang="en-US" sz="2400" dirty="0" smtClean="0">
                <a:latin typeface="宋体" pitchFamily="2" charset="-122"/>
              </a:rPr>
              <a:t>目筛，即药粒直径小于</a:t>
            </a:r>
            <a:r>
              <a:rPr lang="en-US" altLang="zh-CN" sz="2400" dirty="0" smtClean="0">
                <a:cs typeface="Times New Roman" pitchFamily="18" charset="0"/>
              </a:rPr>
              <a:t>44</a:t>
            </a:r>
            <a:r>
              <a:rPr lang="zh-CN" altLang="en-US" sz="2400" dirty="0" smtClean="0">
                <a:latin typeface="宋体" pitchFamily="2" charset="-122"/>
              </a:rPr>
              <a:t>微米，平均粒径</a:t>
            </a:r>
            <a:r>
              <a:rPr lang="en-US" altLang="zh-CN" sz="2400" dirty="0" smtClean="0">
                <a:cs typeface="Times New Roman" pitchFamily="18" charset="0"/>
              </a:rPr>
              <a:t>25</a:t>
            </a:r>
            <a:r>
              <a:rPr lang="zh-CN" altLang="en-US" sz="2400" dirty="0" smtClean="0">
                <a:latin typeface="宋体" pitchFamily="2" charset="-122"/>
              </a:rPr>
              <a:t>微米，湿润时间小于</a:t>
            </a:r>
            <a:r>
              <a:rPr lang="en-US" altLang="zh-CN" sz="2400" dirty="0" smtClean="0">
                <a:cs typeface="Times New Roman" pitchFamily="18" charset="0"/>
              </a:rPr>
              <a:t>2</a:t>
            </a:r>
            <a:r>
              <a:rPr lang="zh-CN" altLang="en-US" sz="2400" dirty="0" smtClean="0">
                <a:latin typeface="宋体" pitchFamily="2" charset="-122"/>
              </a:rPr>
              <a:t>分钟，悬浮率</a:t>
            </a:r>
            <a:r>
              <a:rPr lang="en-US" altLang="zh-CN" sz="2400" dirty="0" smtClean="0">
                <a:cs typeface="Times New Roman" pitchFamily="18" charset="0"/>
              </a:rPr>
              <a:t>60%</a:t>
            </a:r>
            <a:r>
              <a:rPr lang="zh-CN" altLang="en-US" sz="2400" dirty="0" smtClean="0">
                <a:latin typeface="宋体" pitchFamily="2" charset="-122"/>
              </a:rPr>
              <a:t>以上质量标准的细粉。</a:t>
            </a:r>
            <a:endParaRPr lang="en-US" altLang="zh-CN" sz="2400" dirty="0" smtClean="0">
              <a:latin typeface="宋体" pitchFamily="2" charset="-122"/>
            </a:endParaRPr>
          </a:p>
          <a:p>
            <a:r>
              <a:rPr lang="zh-CN" altLang="en-US" sz="2400" dirty="0" smtClean="0">
                <a:latin typeface="宋体" pitchFamily="2" charset="-122"/>
              </a:rPr>
              <a:t>如：细美（</a:t>
            </a:r>
            <a:r>
              <a:rPr lang="en-US" altLang="zh-CN" sz="2400" dirty="0" smtClean="0">
                <a:latin typeface="宋体" pitchFamily="2" charset="-122"/>
              </a:rPr>
              <a:t>20%</a:t>
            </a:r>
            <a:r>
              <a:rPr lang="zh-CN" altLang="en-US" sz="2400" dirty="0" smtClean="0">
                <a:latin typeface="宋体" pitchFamily="2" charset="-122"/>
              </a:rPr>
              <a:t>叶枯唑）可湿性粉剂，宝标（</a:t>
            </a:r>
            <a:r>
              <a:rPr lang="en-US" altLang="zh-CN" sz="2400" dirty="0" smtClean="0">
                <a:latin typeface="宋体" pitchFamily="2" charset="-122"/>
              </a:rPr>
              <a:t>25%</a:t>
            </a:r>
            <a:r>
              <a:rPr lang="zh-CN" altLang="en-US" sz="2400" dirty="0" smtClean="0">
                <a:latin typeface="宋体" pitchFamily="2" charset="-122"/>
              </a:rPr>
              <a:t>烯酰吗啉可湿性粉剂）</a:t>
            </a:r>
            <a:endParaRPr lang="zh-CN" altLang="en-US" sz="2400" dirty="0" smtClean="0"/>
          </a:p>
          <a:p>
            <a:r>
              <a:rPr lang="en-US" sz="2400" dirty="0" smtClean="0"/>
              <a:t/>
            </a:r>
            <a:br>
              <a:rPr lang="en-US" sz="2400" dirty="0" smtClean="0"/>
            </a:br>
            <a:endParaRPr lang="zh-CN" altLang="en-US" sz="2400" dirty="0"/>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常见剂型</a:t>
            </a:r>
            <a:endParaRPr lang="zh-CN" altLang="en-US" dirty="0"/>
          </a:p>
        </p:txBody>
      </p:sp>
      <p:sp>
        <p:nvSpPr>
          <p:cNvPr id="3" name="内容占位符 2"/>
          <p:cNvSpPr>
            <a:spLocks noGrp="1"/>
          </p:cNvSpPr>
          <p:nvPr>
            <p:ph idx="1"/>
          </p:nvPr>
        </p:nvSpPr>
        <p:spPr/>
        <p:txBody>
          <a:bodyPr/>
          <a:lstStyle/>
          <a:p>
            <a:r>
              <a:rPr lang="en-US" sz="3200" dirty="0" smtClean="0"/>
              <a:t>2</a:t>
            </a:r>
            <a:r>
              <a:rPr lang="zh-CN" altLang="en-US" sz="3200" dirty="0" smtClean="0"/>
              <a:t>、可溶性粉剂（</a:t>
            </a:r>
            <a:r>
              <a:rPr lang="en-US" sz="3200" dirty="0" smtClean="0"/>
              <a:t>SP</a:t>
            </a:r>
            <a:r>
              <a:rPr lang="zh-CN" altLang="en-US" sz="3200" dirty="0" smtClean="0"/>
              <a:t>）</a:t>
            </a:r>
            <a:r>
              <a:rPr lang="en-US" sz="3200" dirty="0" smtClean="0"/>
              <a:t> </a:t>
            </a:r>
          </a:p>
          <a:p>
            <a:r>
              <a:rPr lang="zh-CN" altLang="en-US" sz="3200" dirty="0" smtClean="0"/>
              <a:t>有效成分能迅速分解而完全溶解于水中的一种剂型。如：</a:t>
            </a:r>
            <a:r>
              <a:rPr lang="en-US" sz="3200" dirty="0" smtClean="0"/>
              <a:t>90%</a:t>
            </a:r>
            <a:r>
              <a:rPr lang="zh-CN" altLang="en-US" sz="3200" dirty="0" smtClean="0"/>
              <a:t>灭多威，</a:t>
            </a:r>
            <a:r>
              <a:rPr lang="en-US" sz="3200" dirty="0" smtClean="0"/>
              <a:t>90%</a:t>
            </a:r>
            <a:r>
              <a:rPr lang="zh-CN" altLang="en-US" sz="3200" dirty="0" smtClean="0"/>
              <a:t>敌百虫可溶粉；井岗霉素可溶粉。</a:t>
            </a:r>
            <a:r>
              <a:rPr lang="en-US" sz="3200" dirty="0" smtClean="0"/>
              <a:t> </a:t>
            </a:r>
            <a:br>
              <a:rPr lang="en-US" sz="3200" dirty="0" smtClean="0"/>
            </a:br>
            <a:r>
              <a:rPr lang="en-US" sz="3200" dirty="0" smtClean="0"/>
              <a:t/>
            </a:r>
            <a:br>
              <a:rPr lang="en-US" sz="3200" dirty="0" smtClean="0"/>
            </a:br>
            <a:endParaRPr lang="zh-CN" altLang="en-US" sz="3200" dirty="0"/>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常见剂型</a:t>
            </a:r>
            <a:endParaRPr lang="zh-CN" altLang="en-US" dirty="0"/>
          </a:p>
        </p:txBody>
      </p:sp>
      <p:sp>
        <p:nvSpPr>
          <p:cNvPr id="3" name="内容占位符 2"/>
          <p:cNvSpPr>
            <a:spLocks noGrp="1"/>
          </p:cNvSpPr>
          <p:nvPr>
            <p:ph idx="1"/>
          </p:nvPr>
        </p:nvSpPr>
        <p:spPr/>
        <p:txBody>
          <a:bodyPr/>
          <a:lstStyle/>
          <a:p>
            <a:r>
              <a:rPr lang="en-US" sz="2400" dirty="0" smtClean="0"/>
              <a:t>3</a:t>
            </a:r>
            <a:r>
              <a:rPr lang="zh-CN" altLang="en-US" sz="2400" dirty="0" smtClean="0"/>
              <a:t>、乳油（</a:t>
            </a:r>
            <a:r>
              <a:rPr lang="en-US" sz="2400" dirty="0" smtClean="0"/>
              <a:t> EC </a:t>
            </a:r>
            <a:r>
              <a:rPr lang="zh-CN" altLang="en-US" sz="2400" dirty="0" smtClean="0"/>
              <a:t>）</a:t>
            </a:r>
            <a:endParaRPr lang="en-US" sz="2400" dirty="0" smtClean="0"/>
          </a:p>
          <a:p>
            <a:r>
              <a:rPr lang="zh-CN" altLang="en-US" sz="2400" dirty="0" smtClean="0">
                <a:latin typeface="+mn-ea"/>
                <a:ea typeface="+mn-ea"/>
              </a:rPr>
              <a:t>农药有效成分大多不溶于水而溶于有机溶剂，乳油是农药原药按比例溶解在有机溶剂</a:t>
            </a:r>
            <a:r>
              <a:rPr lang="en-US" altLang="zh-CN" sz="2400" dirty="0" smtClean="0">
                <a:latin typeface="+mn-ea"/>
                <a:ea typeface="+mn-ea"/>
              </a:rPr>
              <a:t>(</a:t>
            </a:r>
            <a:r>
              <a:rPr lang="zh-CN" altLang="en-US" sz="2400" dirty="0" smtClean="0">
                <a:latin typeface="+mn-ea"/>
                <a:ea typeface="+mn-ea"/>
              </a:rPr>
              <a:t>甲苯、二甲苯等</a:t>
            </a:r>
            <a:r>
              <a:rPr lang="en-US" altLang="zh-CN" sz="2400" dirty="0" smtClean="0">
                <a:latin typeface="+mn-ea"/>
                <a:ea typeface="+mn-ea"/>
              </a:rPr>
              <a:t>)</a:t>
            </a:r>
            <a:r>
              <a:rPr lang="zh-CN" altLang="en-US" sz="2400" dirty="0" smtClean="0">
                <a:latin typeface="+mn-ea"/>
                <a:ea typeface="+mn-ea"/>
              </a:rPr>
              <a:t>中，加入一定量的农药专用乳化剂</a:t>
            </a:r>
            <a:r>
              <a:rPr lang="en-US" altLang="zh-CN" sz="2400" dirty="0" smtClean="0">
                <a:latin typeface="+mn-ea"/>
                <a:ea typeface="+mn-ea"/>
              </a:rPr>
              <a:t>(</a:t>
            </a:r>
            <a:r>
              <a:rPr lang="zh-CN" altLang="en-US" sz="2400" dirty="0" smtClean="0">
                <a:latin typeface="+mn-ea"/>
                <a:ea typeface="+mn-ea"/>
              </a:rPr>
              <a:t>如烷基苯碘酸钙和非离子等乳化剂</a:t>
            </a:r>
            <a:r>
              <a:rPr lang="en-US" altLang="zh-CN" sz="2400" dirty="0" smtClean="0">
                <a:latin typeface="+mn-ea"/>
                <a:ea typeface="+mn-ea"/>
              </a:rPr>
              <a:t>)</a:t>
            </a:r>
            <a:r>
              <a:rPr lang="zh-CN" altLang="en-US" sz="2400" dirty="0" smtClean="0">
                <a:latin typeface="+mn-ea"/>
                <a:ea typeface="+mn-ea"/>
              </a:rPr>
              <a:t>配制成透明均相液体。这种</a:t>
            </a:r>
            <a:r>
              <a:rPr lang="zh-CN" altLang="en-US" sz="2400" dirty="0" smtClean="0"/>
              <a:t>油状液体称为乳油。</a:t>
            </a:r>
            <a:endParaRPr lang="en-US" altLang="zh-CN" sz="2400" dirty="0" smtClean="0"/>
          </a:p>
          <a:p>
            <a:r>
              <a:rPr lang="zh-CN" altLang="en-US" sz="2400" dirty="0" smtClean="0"/>
              <a:t>如：海亮</a:t>
            </a:r>
            <a:r>
              <a:rPr lang="en-US" altLang="zh-CN" sz="2400" dirty="0" smtClean="0"/>
              <a:t>5%</a:t>
            </a:r>
            <a:r>
              <a:rPr lang="zh-CN" altLang="en-US" sz="2400" dirty="0" smtClean="0"/>
              <a:t>阿维菌素乳油，超势</a:t>
            </a:r>
            <a:r>
              <a:rPr lang="en-US" altLang="zh-CN" sz="2400" dirty="0" smtClean="0"/>
              <a:t>30%</a:t>
            </a:r>
            <a:r>
              <a:rPr lang="zh-CN" altLang="en-US" sz="2400" dirty="0" smtClean="0"/>
              <a:t>苯醚甲环唑乳油</a:t>
            </a:r>
            <a:r>
              <a:rPr lang="en-US" sz="2400" dirty="0" smtClean="0"/>
              <a:t/>
            </a:r>
            <a:br>
              <a:rPr lang="en-US" sz="2400" dirty="0" smtClean="0"/>
            </a:br>
            <a:endParaRPr lang="zh-CN" altLang="en-US" sz="2400" dirty="0"/>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常见剂型</a:t>
            </a:r>
            <a:endParaRPr lang="zh-CN" altLang="en-US" dirty="0"/>
          </a:p>
        </p:txBody>
      </p:sp>
      <p:sp>
        <p:nvSpPr>
          <p:cNvPr id="3" name="内容占位符 2"/>
          <p:cNvSpPr>
            <a:spLocks noGrp="1"/>
          </p:cNvSpPr>
          <p:nvPr>
            <p:ph idx="1"/>
          </p:nvPr>
        </p:nvSpPr>
        <p:spPr/>
        <p:txBody>
          <a:bodyPr/>
          <a:lstStyle/>
          <a:p>
            <a:r>
              <a:rPr lang="en-US" sz="2800" dirty="0" smtClean="0"/>
              <a:t>4</a:t>
            </a:r>
            <a:r>
              <a:rPr lang="zh-CN" altLang="en-US" sz="2800" dirty="0" smtClean="0"/>
              <a:t>、悬浮剂（</a:t>
            </a:r>
            <a:r>
              <a:rPr lang="en-US" sz="2800" dirty="0" smtClean="0"/>
              <a:t>SC</a:t>
            </a:r>
            <a:r>
              <a:rPr lang="zh-CN" altLang="en-US" sz="2800" dirty="0" smtClean="0"/>
              <a:t>）</a:t>
            </a:r>
            <a:r>
              <a:rPr lang="en-US" sz="2800" dirty="0" smtClean="0"/>
              <a:t> </a:t>
            </a:r>
            <a:br>
              <a:rPr lang="en-US" sz="2800" dirty="0" smtClean="0"/>
            </a:br>
            <a:r>
              <a:rPr lang="zh-CN" altLang="en-US" sz="2800" dirty="0" smtClean="0"/>
              <a:t>不溶于水的固体农药在水中的分散体，该农药剂型是以水为分散介质，将原药、助剂（润湿剂、分散剂、增稠剂、触变剂）经湿法超微细粉碎制得的农药剂型。</a:t>
            </a:r>
            <a:endParaRPr lang="en-US" altLang="zh-CN" sz="2800" dirty="0" smtClean="0"/>
          </a:p>
          <a:p>
            <a:r>
              <a:rPr lang="zh-CN" altLang="en-US" sz="2800" dirty="0" smtClean="0"/>
              <a:t>如：金库（</a:t>
            </a:r>
            <a:r>
              <a:rPr lang="en-US" altLang="zh-CN" sz="2800" dirty="0" smtClean="0"/>
              <a:t>30%</a:t>
            </a:r>
            <a:r>
              <a:rPr lang="zh-CN" altLang="en-US" sz="2800" dirty="0" smtClean="0"/>
              <a:t>戊唑醇悬浮剂）防空（</a:t>
            </a:r>
            <a:r>
              <a:rPr lang="en-US" altLang="zh-CN" sz="2800" dirty="0" smtClean="0"/>
              <a:t>18%</a:t>
            </a:r>
            <a:r>
              <a:rPr lang="zh-CN" altLang="en-US" sz="2800" dirty="0" smtClean="0"/>
              <a:t>吡虫啉噻嗪酮悬浮剂）</a:t>
            </a:r>
            <a:endParaRPr lang="zh-CN" altLang="en-US" sz="2800" dirty="0"/>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常见剂型</a:t>
            </a:r>
            <a:endParaRPr lang="zh-CN" altLang="en-US" dirty="0"/>
          </a:p>
        </p:txBody>
      </p:sp>
      <p:sp>
        <p:nvSpPr>
          <p:cNvPr id="3" name="内容占位符 2"/>
          <p:cNvSpPr>
            <a:spLocks noGrp="1"/>
          </p:cNvSpPr>
          <p:nvPr>
            <p:ph idx="1"/>
          </p:nvPr>
        </p:nvSpPr>
        <p:spPr/>
        <p:txBody>
          <a:bodyPr/>
          <a:lstStyle/>
          <a:p>
            <a:r>
              <a:rPr lang="en-US" sz="2800" dirty="0" smtClean="0"/>
              <a:t>5</a:t>
            </a:r>
            <a:r>
              <a:rPr lang="zh-CN" altLang="en-US" sz="2800" dirty="0" smtClean="0"/>
              <a:t>、水剂（</a:t>
            </a:r>
            <a:r>
              <a:rPr lang="en-US" sz="2800" dirty="0" smtClean="0"/>
              <a:t>AS</a:t>
            </a:r>
            <a:r>
              <a:rPr lang="zh-CN" altLang="en-US" sz="2800" dirty="0" smtClean="0"/>
              <a:t>）</a:t>
            </a:r>
            <a:r>
              <a:rPr lang="en-US" sz="2800" dirty="0" smtClean="0"/>
              <a:t>  </a:t>
            </a:r>
            <a:br>
              <a:rPr lang="en-US" sz="2800" dirty="0" smtClean="0"/>
            </a:br>
            <a:r>
              <a:rPr lang="zh-CN" altLang="en-US" sz="2800" dirty="0" smtClean="0"/>
              <a:t>凡能溶于水且在水中又不分解的农药，均可配制成水剂。如虎戈（</a:t>
            </a:r>
            <a:r>
              <a:rPr lang="en-US" altLang="zh-CN" sz="2800" dirty="0" smtClean="0"/>
              <a:t>20%</a:t>
            </a:r>
            <a:r>
              <a:rPr lang="zh-CN" altLang="en-US" sz="2800" dirty="0" smtClean="0"/>
              <a:t>百草枯水剂），</a:t>
            </a:r>
            <a:r>
              <a:rPr lang="en-US" altLang="zh-CN" sz="2800" dirty="0" smtClean="0"/>
              <a:t>2%</a:t>
            </a:r>
            <a:r>
              <a:rPr lang="zh-CN" altLang="en-US" sz="2800" dirty="0" smtClean="0"/>
              <a:t>春雷霉素水剂</a:t>
            </a:r>
            <a:r>
              <a:rPr lang="en-US" sz="2800" dirty="0" smtClean="0"/>
              <a:t/>
            </a:r>
            <a:br>
              <a:rPr lang="en-US" sz="2800" dirty="0" smtClean="0"/>
            </a:br>
            <a:endParaRPr lang="zh-CN" altLang="en-US" sz="2800" dirty="0"/>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常见剂型</a:t>
            </a:r>
            <a:endParaRPr lang="zh-CN" altLang="en-US" dirty="0"/>
          </a:p>
        </p:txBody>
      </p:sp>
      <p:sp>
        <p:nvSpPr>
          <p:cNvPr id="3" name="内容占位符 2"/>
          <p:cNvSpPr>
            <a:spLocks noGrp="1"/>
          </p:cNvSpPr>
          <p:nvPr>
            <p:ph idx="1"/>
          </p:nvPr>
        </p:nvSpPr>
        <p:spPr>
          <a:xfrm>
            <a:off x="428596" y="1571612"/>
            <a:ext cx="8229600" cy="4525963"/>
          </a:xfrm>
        </p:spPr>
        <p:txBody>
          <a:bodyPr/>
          <a:lstStyle/>
          <a:p>
            <a:r>
              <a:rPr lang="en-US" sz="2800" dirty="0" smtClean="0"/>
              <a:t> </a:t>
            </a:r>
            <a:br>
              <a:rPr lang="en-US" sz="2800" dirty="0" smtClean="0"/>
            </a:br>
            <a:r>
              <a:rPr lang="en-US" sz="2800" dirty="0" smtClean="0"/>
              <a:t>6</a:t>
            </a:r>
            <a:r>
              <a:rPr lang="zh-CN" altLang="en-US" sz="2800" dirty="0" smtClean="0"/>
              <a:t>、水分散粒剂（</a:t>
            </a:r>
            <a:r>
              <a:rPr lang="en-US" sz="2800" dirty="0" smtClean="0"/>
              <a:t>WG</a:t>
            </a:r>
            <a:r>
              <a:rPr lang="zh-CN" altLang="en-US" sz="2800" dirty="0" smtClean="0"/>
              <a:t>）</a:t>
            </a:r>
            <a:r>
              <a:rPr lang="en-US" sz="2800" dirty="0" smtClean="0"/>
              <a:t> </a:t>
            </a:r>
            <a:br>
              <a:rPr lang="en-US" sz="2800" dirty="0" smtClean="0"/>
            </a:br>
            <a:r>
              <a:rPr lang="zh-CN" altLang="en-US" sz="2800" dirty="0" smtClean="0"/>
              <a:t>由农药原药（固体）、湿润剂、分散剂、增稠剂等助剂和填料混合加工造粒而成，遇水能</a:t>
            </a:r>
            <a:r>
              <a:rPr lang="en-US" sz="2800" dirty="0" smtClean="0"/>
              <a:t> </a:t>
            </a:r>
            <a:r>
              <a:rPr lang="zh-CN" altLang="en-US" sz="2800" dirty="0" smtClean="0"/>
              <a:t>很快崩解分散成悬浮状的一种剂型。如风向标（</a:t>
            </a:r>
            <a:r>
              <a:rPr lang="en-US" altLang="zh-CN" sz="2800" dirty="0" smtClean="0"/>
              <a:t>5%</a:t>
            </a:r>
            <a:r>
              <a:rPr lang="zh-CN" altLang="en-US" sz="2800" dirty="0" smtClean="0"/>
              <a:t>阿维菌素水分散粒剂）</a:t>
            </a:r>
            <a:r>
              <a:rPr lang="en-US" sz="2800" dirty="0" smtClean="0"/>
              <a:t/>
            </a:r>
            <a:br>
              <a:rPr lang="en-US" sz="2800" dirty="0" smtClean="0"/>
            </a:br>
            <a:endParaRPr lang="zh-CN" altLang="en-US" sz="2800" dirty="0"/>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常见剂型</a:t>
            </a:r>
            <a:endParaRPr lang="zh-CN" altLang="en-US" dirty="0"/>
          </a:p>
        </p:txBody>
      </p:sp>
      <p:sp>
        <p:nvSpPr>
          <p:cNvPr id="3" name="内容占位符 2"/>
          <p:cNvSpPr>
            <a:spLocks noGrp="1"/>
          </p:cNvSpPr>
          <p:nvPr>
            <p:ph idx="1"/>
          </p:nvPr>
        </p:nvSpPr>
        <p:spPr/>
        <p:txBody>
          <a:bodyPr/>
          <a:lstStyle/>
          <a:p>
            <a:r>
              <a:rPr lang="en-US" sz="2400" dirty="0" smtClean="0"/>
              <a:t/>
            </a:r>
            <a:br>
              <a:rPr lang="en-US" sz="2400" dirty="0" smtClean="0"/>
            </a:br>
            <a:r>
              <a:rPr lang="en-US" sz="2400" dirty="0" smtClean="0"/>
              <a:t>7</a:t>
            </a:r>
            <a:r>
              <a:rPr lang="zh-CN" altLang="en-US" sz="2400" dirty="0" smtClean="0"/>
              <a:t>、微乳剂（</a:t>
            </a:r>
            <a:r>
              <a:rPr lang="en-US" sz="2400" dirty="0" smtClean="0"/>
              <a:t>ME</a:t>
            </a:r>
            <a:r>
              <a:rPr lang="zh-CN" altLang="en-US" sz="2400" dirty="0" smtClean="0"/>
              <a:t>）</a:t>
            </a:r>
            <a:r>
              <a:rPr lang="en-US" sz="2400" dirty="0" smtClean="0"/>
              <a:t> </a:t>
            </a:r>
            <a:br>
              <a:rPr lang="en-US" sz="2400" dirty="0" smtClean="0"/>
            </a:br>
            <a:r>
              <a:rPr lang="zh-CN" altLang="en-US" sz="2400" dirty="0" smtClean="0"/>
              <a:t>由农药原药、乳化剂、水组成的三元均相透明体系。其特点是以水为介质，不含或少有机溶剂，因而不燃不爆、生产贮运安全、环境污染小。具有环保、无药害、药效高、稳定性好、成本低的优点。是近年来发展迅速的一种农药新剂型。</a:t>
            </a:r>
            <a:endParaRPr lang="en-US" altLang="zh-CN" sz="2400" dirty="0" smtClean="0"/>
          </a:p>
          <a:p>
            <a:r>
              <a:rPr lang="zh-CN" altLang="en-US" sz="2400" dirty="0" smtClean="0"/>
              <a:t>如力克斯（</a:t>
            </a:r>
            <a:r>
              <a:rPr lang="en-US" altLang="zh-CN" sz="2400" dirty="0" smtClean="0"/>
              <a:t>48%</a:t>
            </a:r>
            <a:r>
              <a:rPr lang="zh-CN" altLang="en-US" sz="2400" dirty="0" smtClean="0"/>
              <a:t>毒死蜱微乳剂），霹雳马（</a:t>
            </a:r>
            <a:r>
              <a:rPr lang="en-US" altLang="zh-CN" sz="2400" dirty="0" smtClean="0"/>
              <a:t>30%</a:t>
            </a:r>
            <a:r>
              <a:rPr lang="zh-CN" altLang="en-US" sz="2400" dirty="0" smtClean="0"/>
              <a:t>吡虫啉微乳剂）星润（</a:t>
            </a:r>
            <a:r>
              <a:rPr lang="en-US" altLang="zh-CN" sz="2400" dirty="0" smtClean="0"/>
              <a:t>10%</a:t>
            </a:r>
            <a:r>
              <a:rPr lang="zh-CN" altLang="en-US" sz="2400" dirty="0" smtClean="0"/>
              <a:t>氟硅唑微乳剂）</a:t>
            </a:r>
            <a:r>
              <a:rPr lang="en-US" sz="2400" dirty="0" smtClean="0"/>
              <a:t/>
            </a:r>
            <a:br>
              <a:rPr lang="en-US" sz="2400" dirty="0" smtClean="0"/>
            </a:br>
            <a:endParaRPr lang="zh-CN" altLang="en-US" sz="2400" dirty="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常见剂型</a:t>
            </a:r>
            <a:endParaRPr lang="zh-CN" altLang="en-US" dirty="0"/>
          </a:p>
        </p:txBody>
      </p:sp>
      <p:sp>
        <p:nvSpPr>
          <p:cNvPr id="3" name="内容占位符 2"/>
          <p:cNvSpPr>
            <a:spLocks noGrp="1"/>
          </p:cNvSpPr>
          <p:nvPr>
            <p:ph idx="1"/>
          </p:nvPr>
        </p:nvSpPr>
        <p:spPr/>
        <p:txBody>
          <a:bodyPr/>
          <a:lstStyle/>
          <a:p>
            <a:r>
              <a:rPr lang="en-US" altLang="zh-CN" sz="2400" dirty="0" smtClean="0"/>
              <a:t>8</a:t>
            </a:r>
            <a:r>
              <a:rPr lang="zh-CN" altLang="en-US" sz="2400" dirty="0" smtClean="0"/>
              <a:t>、水乳剂</a:t>
            </a:r>
            <a:endParaRPr lang="en-US" altLang="zh-CN" sz="2400" dirty="0" smtClean="0"/>
          </a:p>
          <a:p>
            <a:r>
              <a:rPr lang="zh-CN" altLang="en-US" sz="2400" dirty="0" smtClean="0"/>
              <a:t>是将液体或与溶剂混合制得的液体农药原药以</a:t>
            </a:r>
            <a:r>
              <a:rPr lang="en-US" altLang="zh-CN" sz="2400" dirty="0" smtClean="0"/>
              <a:t>0.5-1.5</a:t>
            </a:r>
            <a:r>
              <a:rPr lang="zh-CN" altLang="en-US" sz="2400" dirty="0" smtClean="0"/>
              <a:t>微米的小液滴分散于水中的制剂，外观为乳白色牛奶状液体。水乳剂用大量的水取代苯类有机溶剂，所添加的流变剂一般从食品添加剂中选取，是国际公认的对环境安全的农药新剂型。</a:t>
            </a:r>
            <a:endParaRPr lang="en-US" altLang="zh-CN" sz="2400" dirty="0" smtClean="0"/>
          </a:p>
          <a:p>
            <a:r>
              <a:rPr lang="zh-CN" altLang="en-US" sz="2400" dirty="0" smtClean="0"/>
              <a:t>例如：滴翠（</a:t>
            </a:r>
            <a:r>
              <a:rPr lang="en-US" altLang="zh-CN" sz="2400" dirty="0" smtClean="0"/>
              <a:t>45%</a:t>
            </a:r>
            <a:r>
              <a:rPr lang="zh-CN" altLang="en-US" sz="2400" dirty="0" smtClean="0"/>
              <a:t>咪鲜胺水乳剂），杀破狼（</a:t>
            </a:r>
            <a:r>
              <a:rPr lang="en-US" altLang="zh-CN" sz="2400" dirty="0" smtClean="0"/>
              <a:t>20%</a:t>
            </a:r>
            <a:r>
              <a:rPr lang="zh-CN" altLang="en-US" sz="2400" dirty="0" smtClean="0"/>
              <a:t>功夫水乳剂），千绿（</a:t>
            </a:r>
            <a:r>
              <a:rPr lang="en-US" altLang="zh-CN" sz="2400" dirty="0" smtClean="0"/>
              <a:t>5%</a:t>
            </a:r>
            <a:r>
              <a:rPr lang="zh-CN" altLang="en-US" sz="2400" dirty="0" smtClean="0"/>
              <a:t>苯醚甲环唑水乳剂）</a:t>
            </a:r>
            <a:endParaRPr lang="zh-CN" altLang="en-US" sz="2400" dirty="0"/>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农药毒性</a:t>
            </a:r>
            <a:endParaRPr lang="zh-CN" altLang="en-US" dirty="0"/>
          </a:p>
        </p:txBody>
      </p:sp>
      <p:sp>
        <p:nvSpPr>
          <p:cNvPr id="3" name="内容占位符 2"/>
          <p:cNvSpPr>
            <a:spLocks noGrp="1"/>
          </p:cNvSpPr>
          <p:nvPr>
            <p:ph idx="1"/>
          </p:nvPr>
        </p:nvSpPr>
        <p:spPr/>
        <p:txBody>
          <a:bodyPr/>
          <a:lstStyle/>
          <a:p>
            <a:r>
              <a:rPr lang="en-US" sz="1800" dirty="0" smtClean="0"/>
              <a:t/>
            </a:r>
            <a:br>
              <a:rPr lang="en-US" sz="1800" dirty="0" smtClean="0"/>
            </a:br>
            <a:r>
              <a:rPr lang="en-US" sz="1800" dirty="0" smtClean="0"/>
              <a:t>1</a:t>
            </a:r>
            <a:r>
              <a:rPr lang="zh-CN" altLang="en-US" sz="1800" dirty="0" smtClean="0"/>
              <a:t>、 毒性分级</a:t>
            </a:r>
            <a:r>
              <a:rPr lang="en-US" sz="1800" dirty="0" smtClean="0"/>
              <a:t> </a:t>
            </a:r>
            <a:br>
              <a:rPr lang="en-US" sz="1800" dirty="0" smtClean="0"/>
            </a:br>
            <a:r>
              <a:rPr lang="en-US" sz="1800" dirty="0" smtClean="0"/>
              <a:t>     LD50 ——</a:t>
            </a:r>
            <a:r>
              <a:rPr lang="zh-CN" altLang="en-US" sz="1800" dirty="0" smtClean="0"/>
              <a:t>农药致死中量</a:t>
            </a:r>
            <a:r>
              <a:rPr lang="en-US" sz="1800" dirty="0" smtClean="0"/>
              <a:t> </a:t>
            </a:r>
            <a:br>
              <a:rPr lang="en-US" sz="1800" dirty="0" smtClean="0"/>
            </a:br>
            <a:r>
              <a:rPr lang="en-US" sz="1800" dirty="0" smtClean="0"/>
              <a:t>     LD50 &lt; 1 mg/kg</a:t>
            </a:r>
            <a:r>
              <a:rPr lang="zh-CN" altLang="en-US" sz="1800" dirty="0" smtClean="0"/>
              <a:t>体重，极毒；毒鼠强</a:t>
            </a:r>
            <a:r>
              <a:rPr lang="en-US" sz="1800" dirty="0" smtClean="0"/>
              <a:t>…… </a:t>
            </a:r>
            <a:br>
              <a:rPr lang="en-US" sz="1800" dirty="0" smtClean="0"/>
            </a:br>
            <a:r>
              <a:rPr lang="en-US" sz="1800" dirty="0" smtClean="0"/>
              <a:t>     1 &lt;LD50 &lt; 5</a:t>
            </a:r>
            <a:r>
              <a:rPr lang="zh-CN" altLang="en-US" sz="1800" dirty="0" smtClean="0"/>
              <a:t>，剧毒；甲拌磷、对硫磷</a:t>
            </a:r>
            <a:r>
              <a:rPr lang="en-US" sz="1800" dirty="0" smtClean="0"/>
              <a:t>…… </a:t>
            </a:r>
            <a:br>
              <a:rPr lang="en-US" sz="1800" dirty="0" smtClean="0"/>
            </a:br>
            <a:r>
              <a:rPr lang="en-US" sz="1800" dirty="0" smtClean="0"/>
              <a:t>     5 &lt;LD50 &lt; 50</a:t>
            </a:r>
            <a:r>
              <a:rPr lang="zh-CN" altLang="en-US" sz="1800" dirty="0" smtClean="0"/>
              <a:t>，高毒；克百威、灭多威</a:t>
            </a:r>
            <a:r>
              <a:rPr lang="en-US" sz="1800" dirty="0" smtClean="0"/>
              <a:t>…… </a:t>
            </a:r>
            <a:br>
              <a:rPr lang="en-US" sz="1800" dirty="0" smtClean="0"/>
            </a:br>
            <a:r>
              <a:rPr lang="en-US" sz="1800" dirty="0" smtClean="0"/>
              <a:t>     50 &lt;LD50 &lt; 500</a:t>
            </a:r>
            <a:r>
              <a:rPr lang="zh-CN" altLang="en-US" sz="1800" dirty="0" smtClean="0"/>
              <a:t>，中毒；三唑磷、菊酯类</a:t>
            </a:r>
            <a:r>
              <a:rPr lang="en-US" sz="1800" dirty="0" smtClean="0"/>
              <a:t>…… </a:t>
            </a:r>
            <a:br>
              <a:rPr lang="en-US" sz="1800" dirty="0" smtClean="0"/>
            </a:br>
            <a:r>
              <a:rPr lang="en-US" sz="1800" dirty="0" smtClean="0"/>
              <a:t>     LD50  &gt; 500</a:t>
            </a:r>
            <a:r>
              <a:rPr lang="zh-CN" altLang="en-US" sz="1800" dirty="0" smtClean="0"/>
              <a:t>，低毒；辛硫磷、敌百虫</a:t>
            </a:r>
            <a:r>
              <a:rPr lang="en-US" sz="1800" dirty="0" smtClean="0"/>
              <a:t>…… </a:t>
            </a:r>
          </a:p>
          <a:p>
            <a:r>
              <a:rPr lang="en-US" sz="1800" dirty="0" smtClean="0"/>
              <a:t> </a:t>
            </a:r>
            <a:br>
              <a:rPr lang="en-US" sz="1800" dirty="0" smtClean="0"/>
            </a:br>
            <a:r>
              <a:rPr lang="en-US" sz="1800" dirty="0" smtClean="0"/>
              <a:t> 2</a:t>
            </a:r>
            <a:r>
              <a:rPr lang="zh-CN" altLang="en-US" sz="1800" dirty="0" smtClean="0"/>
              <a:t>、毒性与毒力</a:t>
            </a:r>
            <a:r>
              <a:rPr lang="en-US" sz="1800" dirty="0" smtClean="0"/>
              <a:t> </a:t>
            </a:r>
            <a:br>
              <a:rPr lang="en-US" sz="1800" dirty="0" smtClean="0"/>
            </a:br>
            <a:r>
              <a:rPr lang="en-US" sz="1800" dirty="0" smtClean="0"/>
              <a:t>    </a:t>
            </a:r>
            <a:r>
              <a:rPr lang="zh-CN" altLang="en-US" sz="1800" dirty="0" smtClean="0"/>
              <a:t>毒性是对人、哺乳动物来讲，毒力是对有害生物体来说。</a:t>
            </a:r>
            <a:r>
              <a:rPr lang="en-US" sz="1800" dirty="0" smtClean="0"/>
              <a:t>    </a:t>
            </a:r>
          </a:p>
          <a:p>
            <a:r>
              <a:rPr lang="en-US" sz="1800" dirty="0" smtClean="0"/>
              <a:t> </a:t>
            </a:r>
            <a:r>
              <a:rPr lang="zh-CN" altLang="en-US" sz="1800" dirty="0" smtClean="0"/>
              <a:t>对农药来说，人们总是希望它的毒性越小越好，毒力越大越好。</a:t>
            </a:r>
            <a:r>
              <a:rPr lang="en-US" sz="1800" dirty="0" smtClean="0"/>
              <a:t> </a:t>
            </a:r>
            <a:endParaRPr lang="zh-CN" altLang="en-US" sz="1800" dirty="0"/>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p:cNvSpPr>
            <a:spLocks noChangeArrowheads="1"/>
          </p:cNvSpPr>
          <p:nvPr/>
        </p:nvSpPr>
        <p:spPr bwMode="auto">
          <a:xfrm>
            <a:off x="428596" y="285728"/>
            <a:ext cx="8305800" cy="1219200"/>
          </a:xfrm>
          <a:prstGeom prst="rect">
            <a:avLst/>
          </a:prstGeom>
          <a:noFill/>
          <a:ln w="9525">
            <a:noFill/>
            <a:miter lim="800000"/>
            <a:headEnd/>
            <a:tailEnd/>
          </a:ln>
          <a:effectLst/>
        </p:spPr>
        <p:txBody>
          <a:bodyPr/>
          <a:lstStyle/>
          <a:p>
            <a:pPr algn="ctr" eaLnBrk="1" hangingPunct="1"/>
            <a:r>
              <a:rPr lang="zh-CN" altLang="en-US" sz="6000" b="1" dirty="0">
                <a:solidFill>
                  <a:srgbClr val="FF0000"/>
                </a:solidFill>
                <a:effectLst>
                  <a:outerShdw blurRad="38100" dist="38100" dir="2700000" algn="tl">
                    <a:srgbClr val="000000"/>
                  </a:outerShdw>
                </a:effectLst>
                <a:ea typeface="华文中宋" pitchFamily="2" charset="-122"/>
              </a:rPr>
              <a:t>毒性及标识</a:t>
            </a:r>
          </a:p>
        </p:txBody>
      </p:sp>
      <p:sp>
        <p:nvSpPr>
          <p:cNvPr id="458755" name="Rectangle 3"/>
          <p:cNvSpPr>
            <a:spLocks noChangeArrowheads="1"/>
          </p:cNvSpPr>
          <p:nvPr/>
        </p:nvSpPr>
        <p:spPr bwMode="auto">
          <a:xfrm>
            <a:off x="428596" y="1857364"/>
            <a:ext cx="8039128" cy="4357718"/>
          </a:xfrm>
          <a:prstGeom prst="rect">
            <a:avLst/>
          </a:prstGeom>
          <a:noFill/>
          <a:ln w="9525">
            <a:noFill/>
            <a:miter lim="800000"/>
            <a:headEnd/>
            <a:tailEnd/>
          </a:ln>
          <a:effectLst/>
        </p:spPr>
        <p:txBody>
          <a:bodyPr/>
          <a:lstStyle/>
          <a:p>
            <a:pPr eaLnBrk="1" hangingPunct="1">
              <a:spcBef>
                <a:spcPct val="20000"/>
              </a:spcBef>
              <a:buClr>
                <a:schemeClr val="hlink"/>
              </a:buClr>
              <a:buSzPct val="60000"/>
              <a:buFont typeface="Wingdings" pitchFamily="2" charset="2"/>
              <a:buNone/>
            </a:pPr>
            <a:r>
              <a:rPr lang="zh-CN" altLang="en-US" sz="2800" dirty="0">
                <a:effectLst>
                  <a:outerShdw blurRad="38100" dist="38100" dir="2700000" algn="tl">
                    <a:srgbClr val="000000"/>
                  </a:outerShdw>
                </a:effectLst>
                <a:latin typeface="Verdana" pitchFamily="34" charset="0"/>
                <a:ea typeface="宋体" charset="-122"/>
              </a:rPr>
              <a:t>    </a:t>
            </a:r>
            <a:r>
              <a:rPr lang="en-US" altLang="zh-CN" sz="2800" dirty="0">
                <a:effectLst>
                  <a:outerShdw blurRad="38100" dist="38100" dir="2700000" algn="tl">
                    <a:srgbClr val="000000"/>
                  </a:outerShdw>
                </a:effectLst>
                <a:latin typeface="Verdana" pitchFamily="34" charset="0"/>
                <a:ea typeface="宋体" charset="-122"/>
              </a:rPr>
              <a:t>1.</a:t>
            </a:r>
            <a:r>
              <a:rPr lang="zh-CN" altLang="en-US" sz="2800" dirty="0">
                <a:effectLst>
                  <a:outerShdw blurRad="38100" dist="38100" dir="2700000" algn="tl">
                    <a:srgbClr val="000000"/>
                  </a:outerShdw>
                </a:effectLst>
                <a:latin typeface="华文新魏" pitchFamily="2" charset="-122"/>
                <a:ea typeface="华文新魏" pitchFamily="2" charset="-122"/>
              </a:rPr>
              <a:t>毒性分为剧毒、高毒、中等毒、低毒、微毒五个级别，分别用</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         </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 标识和</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solidFill>
                  <a:srgbClr val="FF0000"/>
                </a:solidFill>
                <a:effectLst>
                  <a:outerShdw blurRad="38100" dist="38100" dir="2700000" algn="tl">
                    <a:srgbClr val="000000"/>
                  </a:outerShdw>
                </a:effectLst>
                <a:latin typeface="华文新魏" pitchFamily="2" charset="-122"/>
                <a:ea typeface="华文新魏" pitchFamily="2" charset="-122"/>
              </a:rPr>
              <a:t>剧毒</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字样、 </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       </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 标识和</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solidFill>
                  <a:srgbClr val="FF0000"/>
                </a:solidFill>
                <a:effectLst>
                  <a:outerShdw blurRad="38100" dist="38100" dir="2700000" algn="tl">
                    <a:srgbClr val="000000"/>
                  </a:outerShdw>
                </a:effectLst>
                <a:latin typeface="华文新魏" pitchFamily="2" charset="-122"/>
                <a:ea typeface="华文新魏" pitchFamily="2" charset="-122"/>
              </a:rPr>
              <a:t>高毒</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字样、</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         </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标识和</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solidFill>
                  <a:srgbClr val="FF0000"/>
                </a:solidFill>
                <a:effectLst>
                  <a:outerShdw blurRad="38100" dist="38100" dir="2700000" algn="tl">
                    <a:srgbClr val="000000"/>
                  </a:outerShdw>
                </a:effectLst>
                <a:latin typeface="华文新魏" pitchFamily="2" charset="-122"/>
                <a:ea typeface="华文新魏" pitchFamily="2" charset="-122"/>
              </a:rPr>
              <a:t>中等毒</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字样、</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        </a:t>
            </a:r>
            <a:r>
              <a:rPr lang="zh-CN" altLang="en-US" sz="2800" dirty="0">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 标识、</a:t>
            </a:r>
            <a:r>
              <a:rPr lang="zh-CN" altLang="en-US" sz="2800" dirty="0">
                <a:solidFill>
                  <a:srgbClr val="FF0000"/>
                </a:solidFill>
                <a:effectLst>
                  <a:outerShdw blurRad="38100" dist="38100" dir="2700000" algn="tl">
                    <a:srgbClr val="000000"/>
                  </a:outerShdw>
                </a:effectLst>
                <a:latin typeface="Arial"/>
                <a:ea typeface="华文新魏" pitchFamily="2" charset="-122"/>
              </a:rPr>
              <a:t>“</a:t>
            </a:r>
            <a:r>
              <a:rPr lang="zh-CN" altLang="en-US" sz="2800" dirty="0">
                <a:solidFill>
                  <a:srgbClr val="FF0000"/>
                </a:solidFill>
                <a:effectLst>
                  <a:outerShdw blurRad="38100" dist="38100" dir="2700000" algn="tl">
                    <a:srgbClr val="000000"/>
                  </a:outerShdw>
                </a:effectLst>
                <a:latin typeface="华文新魏" pitchFamily="2" charset="-122"/>
                <a:ea typeface="华文新魏" pitchFamily="2" charset="-122"/>
              </a:rPr>
              <a:t>微毒</a:t>
            </a:r>
            <a:r>
              <a:rPr lang="zh-CN" altLang="en-US" sz="2800" dirty="0">
                <a:solidFill>
                  <a:srgbClr val="FF0000"/>
                </a:solidFill>
                <a:effectLst>
                  <a:outerShdw blurRad="38100" dist="38100" dir="2700000" algn="tl">
                    <a:srgbClr val="000000"/>
                  </a:outerShdw>
                </a:effectLst>
                <a:latin typeface="Arial"/>
                <a:ea typeface="华文新魏" pitchFamily="2" charset="-122"/>
              </a:rPr>
              <a:t>”</a:t>
            </a:r>
            <a:r>
              <a:rPr lang="zh-CN" altLang="en-US" sz="2800" dirty="0">
                <a:effectLst>
                  <a:outerShdw blurRad="38100" dist="38100" dir="2700000" algn="tl">
                    <a:srgbClr val="000000"/>
                  </a:outerShdw>
                </a:effectLst>
                <a:latin typeface="华文新魏" pitchFamily="2" charset="-122"/>
                <a:ea typeface="华文新魏" pitchFamily="2" charset="-122"/>
              </a:rPr>
              <a:t>字样标注。标识应当为黑色，描述文字应当为红色。</a:t>
            </a:r>
          </a:p>
          <a:p>
            <a:pPr eaLnBrk="1" hangingPunct="1">
              <a:spcBef>
                <a:spcPct val="20000"/>
              </a:spcBef>
              <a:buClr>
                <a:schemeClr val="hlink"/>
              </a:buClr>
              <a:buSzPct val="60000"/>
              <a:buFont typeface="Wingdings" pitchFamily="2" charset="2"/>
              <a:buNone/>
            </a:pPr>
            <a:r>
              <a:rPr lang="zh-CN" altLang="en-US" sz="2800" dirty="0">
                <a:effectLst>
                  <a:outerShdw blurRad="38100" dist="38100" dir="2700000" algn="tl">
                    <a:srgbClr val="000000"/>
                  </a:outerShdw>
                </a:effectLst>
                <a:latin typeface="华文新魏" pitchFamily="2" charset="-122"/>
                <a:ea typeface="华文新魏" pitchFamily="2" charset="-122"/>
              </a:rPr>
              <a:t>   </a:t>
            </a:r>
            <a:r>
              <a:rPr lang="en-US" altLang="zh-CN" sz="2800" dirty="0">
                <a:effectLst>
                  <a:outerShdw blurRad="38100" dist="38100" dir="2700000" algn="tl">
                    <a:srgbClr val="000000"/>
                  </a:outerShdw>
                </a:effectLst>
                <a:latin typeface="华文新魏" pitchFamily="2" charset="-122"/>
                <a:ea typeface="华文新魏" pitchFamily="2" charset="-122"/>
              </a:rPr>
              <a:t>2. </a:t>
            </a:r>
            <a:r>
              <a:rPr lang="zh-CN" altLang="en-US" sz="2800" dirty="0">
                <a:effectLst>
                  <a:outerShdw blurRad="38100" dist="38100" dir="2700000" algn="tl">
                    <a:srgbClr val="000000"/>
                  </a:outerShdw>
                </a:effectLst>
                <a:latin typeface="华文新魏" pitchFamily="2" charset="-122"/>
                <a:ea typeface="华文新魏" pitchFamily="2" charset="-122"/>
              </a:rPr>
              <a:t>由剧毒、高毒农药原药加工的制剂产品，其毒性级别与原药的最高毒性级别不一致时，应当同时以</a:t>
            </a:r>
            <a:r>
              <a:rPr lang="zh-CN" altLang="en-US" sz="2800" dirty="0">
                <a:solidFill>
                  <a:srgbClr val="FF0000"/>
                </a:solidFill>
                <a:effectLst>
                  <a:outerShdw blurRad="38100" dist="38100" dir="2700000" algn="tl">
                    <a:srgbClr val="000000"/>
                  </a:outerShdw>
                </a:effectLst>
                <a:latin typeface="华文新魏" pitchFamily="2" charset="-122"/>
                <a:ea typeface="华文新魏" pitchFamily="2" charset="-122"/>
              </a:rPr>
              <a:t>括号</a:t>
            </a:r>
            <a:r>
              <a:rPr lang="zh-CN" altLang="en-US" sz="2800" dirty="0">
                <a:effectLst>
                  <a:outerShdw blurRad="38100" dist="38100" dir="2700000" algn="tl">
                    <a:srgbClr val="000000"/>
                  </a:outerShdw>
                </a:effectLst>
                <a:latin typeface="华文新魏" pitchFamily="2" charset="-122"/>
                <a:ea typeface="华文新魏" pitchFamily="2" charset="-122"/>
              </a:rPr>
              <a:t>标明其所使用的原药的最高毒性级别。  </a:t>
            </a:r>
          </a:p>
        </p:txBody>
      </p:sp>
      <p:graphicFrame>
        <p:nvGraphicFramePr>
          <p:cNvPr id="458756" name="Object 4"/>
          <p:cNvGraphicFramePr>
            <a:graphicFrameLocks noChangeAspect="1"/>
          </p:cNvGraphicFramePr>
          <p:nvPr/>
        </p:nvGraphicFramePr>
        <p:xfrm>
          <a:off x="785786" y="2786058"/>
          <a:ext cx="762000" cy="385762"/>
        </p:xfrm>
        <a:graphic>
          <a:graphicData uri="http://schemas.openxmlformats.org/presentationml/2006/ole">
            <p:oleObj spid="_x0000_s108546" r:id="rId4" imgW="152284" imgH="142917" progId="">
              <p:embed/>
            </p:oleObj>
          </a:graphicData>
        </a:graphic>
      </p:graphicFrame>
      <p:graphicFrame>
        <p:nvGraphicFramePr>
          <p:cNvPr id="458757" name="Object 5"/>
          <p:cNvGraphicFramePr>
            <a:graphicFrameLocks noChangeAspect="1"/>
          </p:cNvGraphicFramePr>
          <p:nvPr/>
        </p:nvGraphicFramePr>
        <p:xfrm>
          <a:off x="3643306" y="2428868"/>
          <a:ext cx="685800" cy="385763"/>
        </p:xfrm>
        <a:graphic>
          <a:graphicData uri="http://schemas.openxmlformats.org/presentationml/2006/ole">
            <p:oleObj spid="_x0000_s108547" r:id="rId5" imgW="152284" imgH="142917" progId="">
              <p:embed/>
            </p:oleObj>
          </a:graphicData>
        </a:graphic>
      </p:graphicFrame>
      <p:pic>
        <p:nvPicPr>
          <p:cNvPr id="458758" name="Picture 6"/>
          <p:cNvPicPr>
            <a:picLocks noChangeAspect="1" noChangeArrowheads="1"/>
          </p:cNvPicPr>
          <p:nvPr/>
        </p:nvPicPr>
        <p:blipFill>
          <a:blip r:embed="rId6"/>
          <a:srcRect/>
          <a:stretch>
            <a:fillRect/>
          </a:stretch>
        </p:blipFill>
        <p:spPr bwMode="auto">
          <a:xfrm>
            <a:off x="5786446" y="2786058"/>
            <a:ext cx="866775" cy="428625"/>
          </a:xfrm>
          <a:prstGeom prst="rect">
            <a:avLst/>
          </a:prstGeom>
          <a:noFill/>
        </p:spPr>
      </p:pic>
      <p:pic>
        <p:nvPicPr>
          <p:cNvPr id="458759" name="Picture 7"/>
          <p:cNvPicPr>
            <a:picLocks noChangeAspect="1" noChangeArrowheads="1"/>
          </p:cNvPicPr>
          <p:nvPr/>
        </p:nvPicPr>
        <p:blipFill>
          <a:blip r:embed="rId7"/>
          <a:srcRect/>
          <a:stretch>
            <a:fillRect/>
          </a:stretch>
        </p:blipFill>
        <p:spPr bwMode="auto">
          <a:xfrm>
            <a:off x="3714744" y="3143248"/>
            <a:ext cx="685800" cy="533400"/>
          </a:xfrm>
          <a:prstGeom prst="rect">
            <a:avLst/>
          </a:prstGeom>
          <a:noFill/>
        </p:spPr>
      </p:pic>
    </p:spTree>
  </p:cSld>
  <p:clrMapOvr>
    <a:masterClrMapping/>
  </p:clrMapOvr>
  <p:transition>
    <p:cover dir="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农药中毒与解毒 </a:t>
            </a:r>
            <a:endParaRPr lang="zh-CN" altLang="en-US" dirty="0"/>
          </a:p>
        </p:txBody>
      </p:sp>
      <p:sp>
        <p:nvSpPr>
          <p:cNvPr id="3" name="内容占位符 2"/>
          <p:cNvSpPr>
            <a:spLocks noGrp="1"/>
          </p:cNvSpPr>
          <p:nvPr>
            <p:ph idx="1"/>
          </p:nvPr>
        </p:nvSpPr>
        <p:spPr/>
        <p:txBody>
          <a:bodyPr/>
          <a:lstStyle/>
          <a:p>
            <a:r>
              <a:rPr lang="zh-CN" altLang="en-US" sz="2400" dirty="0" smtClean="0"/>
              <a:t>有机磷中毒，要肌注阿托品和解磷定。</a:t>
            </a:r>
            <a:r>
              <a:rPr lang="en-US" sz="2400" dirty="0" smtClean="0"/>
              <a:t> </a:t>
            </a:r>
          </a:p>
          <a:p>
            <a:r>
              <a:rPr lang="zh-CN" altLang="en-US" sz="2400" dirty="0" smtClean="0"/>
              <a:t>氨基甲酸酯类、有机氮类、呋喃丹、拟除虫菊酯类农药中毒可使用阿托品治疗，而不能使用解磷定</a:t>
            </a:r>
            <a:endParaRPr lang="en-US" altLang="zh-CN" sz="2400" dirty="0" smtClean="0"/>
          </a:p>
          <a:p>
            <a:r>
              <a:rPr lang="zh-CN" altLang="en-US" sz="2400" dirty="0" smtClean="0"/>
              <a:t>阿维菌素</a:t>
            </a:r>
            <a:r>
              <a:rPr lang="en-US" sz="2400" dirty="0" smtClean="0"/>
              <a:t>—</a:t>
            </a:r>
            <a:r>
              <a:rPr lang="zh-CN" altLang="en-US" sz="2400" dirty="0" smtClean="0"/>
              <a:t>注射麻黄素、口服吐根糖浆</a:t>
            </a:r>
            <a:r>
              <a:rPr lang="en-US" sz="2400" dirty="0" smtClean="0"/>
              <a:t> </a:t>
            </a:r>
          </a:p>
          <a:p>
            <a:r>
              <a:rPr lang="en-US" sz="2400" dirty="0" smtClean="0"/>
              <a:t>  </a:t>
            </a:r>
            <a:r>
              <a:rPr lang="zh-CN" altLang="en-US" sz="2400" dirty="0" smtClean="0"/>
              <a:t>目前，生产中实际使用较多的是复配杀虫剂，在临床上尚缺乏有效的治疗经验，须提醒广大农民朋友加强防护措施，避免中毒发生。</a:t>
            </a:r>
          </a:p>
          <a:p>
            <a:endParaRPr lang="zh-CN" altLang="en-US" sz="2400" dirty="0"/>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农药商品名、通用名</a:t>
            </a:r>
            <a:endParaRPr lang="zh-CN" altLang="en-US" dirty="0"/>
          </a:p>
        </p:txBody>
      </p:sp>
      <p:sp>
        <p:nvSpPr>
          <p:cNvPr id="3" name="内容占位符 2"/>
          <p:cNvSpPr>
            <a:spLocks noGrp="1"/>
          </p:cNvSpPr>
          <p:nvPr>
            <p:ph idx="1"/>
          </p:nvPr>
        </p:nvSpPr>
        <p:spPr/>
        <p:txBody>
          <a:bodyPr/>
          <a:lstStyle/>
          <a:p>
            <a:r>
              <a:rPr lang="zh-CN" altLang="en-US" sz="2400" dirty="0" smtClean="0"/>
              <a:t>通用名：</a:t>
            </a:r>
            <a:endParaRPr lang="en-US" altLang="zh-CN" sz="2400" dirty="0" smtClean="0"/>
          </a:p>
          <a:p>
            <a:r>
              <a:rPr lang="zh-CN" altLang="en-US" sz="2400" dirty="0" smtClean="0"/>
              <a:t>由三部分构成，含量</a:t>
            </a:r>
            <a:r>
              <a:rPr lang="en-US" sz="2400" dirty="0" smtClean="0"/>
              <a:t>+</a:t>
            </a:r>
            <a:r>
              <a:rPr lang="zh-CN" altLang="en-US" sz="2400" dirty="0" smtClean="0"/>
              <a:t>有效成分</a:t>
            </a:r>
            <a:r>
              <a:rPr lang="en-US" sz="2400" dirty="0" smtClean="0"/>
              <a:t>+</a:t>
            </a:r>
            <a:r>
              <a:rPr lang="zh-CN" altLang="en-US" sz="2400" dirty="0" smtClean="0"/>
              <a:t>剂型</a:t>
            </a:r>
            <a:r>
              <a:rPr lang="en-US" sz="2400" dirty="0" smtClean="0"/>
              <a:t> </a:t>
            </a:r>
          </a:p>
          <a:p>
            <a:r>
              <a:rPr lang="zh-CN" altLang="en-US" sz="2400" dirty="0" smtClean="0"/>
              <a:t>例如：</a:t>
            </a:r>
            <a:r>
              <a:rPr lang="en-US" altLang="zh-CN" sz="2400" dirty="0" smtClean="0"/>
              <a:t>5%</a:t>
            </a:r>
            <a:r>
              <a:rPr lang="zh-CN" altLang="en-US" sz="2400" dirty="0" smtClean="0"/>
              <a:t>阿维菌素乳油</a:t>
            </a:r>
            <a:endParaRPr lang="en-US" altLang="zh-CN" sz="2400" dirty="0" smtClean="0"/>
          </a:p>
          <a:p>
            <a:r>
              <a:rPr lang="zh-CN" altLang="en-US" sz="2400" dirty="0" smtClean="0"/>
              <a:t>商品名：</a:t>
            </a:r>
            <a:endParaRPr lang="en-US" altLang="zh-CN" sz="2400" dirty="0" smtClean="0"/>
          </a:p>
          <a:p>
            <a:r>
              <a:rPr lang="zh-CN" altLang="en-US" sz="2400" dirty="0" smtClean="0"/>
              <a:t>由农业部登记，其他厂家不能重复做。</a:t>
            </a:r>
            <a:endParaRPr lang="en-US" altLang="zh-CN" sz="2400" dirty="0" smtClean="0"/>
          </a:p>
          <a:p>
            <a:r>
              <a:rPr lang="zh-CN" altLang="en-US" sz="2400" dirty="0" smtClean="0"/>
              <a:t>例如：海亮</a:t>
            </a:r>
            <a:r>
              <a:rPr lang="en-US" altLang="zh-CN" sz="2400" dirty="0" smtClean="0"/>
              <a:t>TM</a:t>
            </a:r>
          </a:p>
          <a:p>
            <a:r>
              <a:rPr lang="zh-CN" altLang="en-US" sz="2400" dirty="0" smtClean="0"/>
              <a:t>农药三证</a:t>
            </a:r>
            <a:r>
              <a:rPr lang="en-US" sz="2400" dirty="0" smtClean="0"/>
              <a:t> </a:t>
            </a:r>
            <a:br>
              <a:rPr lang="en-US" sz="2400" dirty="0" smtClean="0"/>
            </a:br>
            <a:r>
              <a:rPr lang="en-US" altLang="zh-CN" sz="2400" dirty="0" smtClean="0"/>
              <a:t>《</a:t>
            </a:r>
            <a:r>
              <a:rPr lang="zh-CN" altLang="en-US" sz="2400" dirty="0" smtClean="0"/>
              <a:t>农药登记证</a:t>
            </a:r>
            <a:r>
              <a:rPr lang="en-US" altLang="zh-CN" sz="2400" dirty="0" smtClean="0"/>
              <a:t>》</a:t>
            </a:r>
            <a:r>
              <a:rPr lang="en-US" sz="2400" dirty="0" smtClean="0"/>
              <a:t>  </a:t>
            </a:r>
            <a:r>
              <a:rPr lang="en-US" altLang="zh-CN" sz="2400" dirty="0" smtClean="0"/>
              <a:t>《</a:t>
            </a:r>
            <a:r>
              <a:rPr lang="zh-CN" altLang="en-US" sz="2400" dirty="0" smtClean="0"/>
              <a:t>生产准产证</a:t>
            </a:r>
            <a:r>
              <a:rPr lang="en-US" altLang="zh-CN" sz="2400" dirty="0" smtClean="0"/>
              <a:t>》</a:t>
            </a:r>
            <a:r>
              <a:rPr lang="en-US" sz="2400" dirty="0" smtClean="0"/>
              <a:t>   </a:t>
            </a:r>
            <a:r>
              <a:rPr lang="en-US" altLang="zh-CN" sz="2400" dirty="0" smtClean="0"/>
              <a:t>《</a:t>
            </a:r>
            <a:r>
              <a:rPr lang="zh-CN" altLang="en-US" sz="2400" dirty="0" smtClean="0"/>
              <a:t>产品标准证</a:t>
            </a:r>
            <a:r>
              <a:rPr lang="en-US" altLang="zh-CN" sz="2400" dirty="0" smtClean="0"/>
              <a:t>》</a:t>
            </a:r>
            <a:r>
              <a:rPr lang="en-US" sz="2400" dirty="0" smtClean="0"/>
              <a:t> </a:t>
            </a:r>
            <a:br>
              <a:rPr lang="en-US" sz="2400" dirty="0" smtClean="0"/>
            </a:br>
            <a:endParaRPr lang="zh-CN" altLang="en-US" sz="2400" dirty="0"/>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农药类别颜色标志</a:t>
            </a:r>
            <a:r>
              <a:rPr lang="en-US" dirty="0" smtClean="0"/>
              <a:t> </a:t>
            </a:r>
            <a:endParaRPr lang="zh-CN" altLang="en-US" dirty="0"/>
          </a:p>
        </p:txBody>
      </p:sp>
      <p:sp>
        <p:nvSpPr>
          <p:cNvPr id="3" name="内容占位符 2"/>
          <p:cNvSpPr>
            <a:spLocks noGrp="1"/>
          </p:cNvSpPr>
          <p:nvPr>
            <p:ph idx="1"/>
          </p:nvPr>
        </p:nvSpPr>
        <p:spPr/>
        <p:txBody>
          <a:bodyPr/>
          <a:lstStyle/>
          <a:p>
            <a:r>
              <a:rPr lang="en-US" sz="3200" dirty="0" smtClean="0"/>
              <a:t/>
            </a:r>
            <a:br>
              <a:rPr lang="en-US" sz="3200" dirty="0" smtClean="0"/>
            </a:br>
            <a:r>
              <a:rPr lang="zh-CN" altLang="en-US" sz="3200" dirty="0" smtClean="0"/>
              <a:t>杀虫、杀螨剂</a:t>
            </a:r>
            <a:r>
              <a:rPr lang="en-US" sz="3200" dirty="0" smtClean="0"/>
              <a:t>——</a:t>
            </a:r>
            <a:r>
              <a:rPr lang="zh-CN" altLang="en-US" sz="3200" dirty="0" smtClean="0"/>
              <a:t>红色</a:t>
            </a:r>
            <a:r>
              <a:rPr lang="en-US" sz="3200" dirty="0" smtClean="0"/>
              <a:t>         </a:t>
            </a:r>
          </a:p>
          <a:p>
            <a:r>
              <a:rPr lang="en-US" altLang="zh-CN" sz="3200" dirty="0" smtClean="0"/>
              <a:t>  </a:t>
            </a:r>
            <a:r>
              <a:rPr lang="zh-CN" altLang="en-US" sz="3200" dirty="0" smtClean="0"/>
              <a:t>杀菌、纱线虫</a:t>
            </a:r>
            <a:r>
              <a:rPr lang="en-US" sz="3200" dirty="0" smtClean="0"/>
              <a:t>——</a:t>
            </a:r>
            <a:r>
              <a:rPr lang="zh-CN" altLang="en-US" sz="3200" dirty="0" smtClean="0"/>
              <a:t>黑色</a:t>
            </a:r>
            <a:r>
              <a:rPr lang="en-US" sz="3200" dirty="0" smtClean="0"/>
              <a:t>  </a:t>
            </a:r>
            <a:br>
              <a:rPr lang="en-US" sz="3200" dirty="0" smtClean="0"/>
            </a:br>
            <a:r>
              <a:rPr lang="zh-CN" altLang="en-US" sz="3200" dirty="0" smtClean="0"/>
              <a:t>杀鼠剂</a:t>
            </a:r>
            <a:r>
              <a:rPr lang="en-US" sz="3200" dirty="0" smtClean="0"/>
              <a:t>——</a:t>
            </a:r>
            <a:r>
              <a:rPr lang="zh-CN" altLang="en-US" sz="3200" dirty="0" smtClean="0"/>
              <a:t>蓝色</a:t>
            </a:r>
            <a:r>
              <a:rPr lang="en-US" sz="3200" dirty="0" smtClean="0"/>
              <a:t>               </a:t>
            </a:r>
          </a:p>
          <a:p>
            <a:r>
              <a:rPr lang="zh-CN" altLang="en-US" sz="3200" dirty="0" smtClean="0"/>
              <a:t>  除草剂</a:t>
            </a:r>
            <a:r>
              <a:rPr lang="en-US" sz="3200" dirty="0" smtClean="0"/>
              <a:t>——</a:t>
            </a:r>
            <a:r>
              <a:rPr lang="zh-CN" altLang="en-US" sz="3200" dirty="0" smtClean="0"/>
              <a:t>绿色</a:t>
            </a:r>
            <a:r>
              <a:rPr lang="en-US" sz="3200" dirty="0" smtClean="0"/>
              <a:t>  </a:t>
            </a:r>
            <a:br>
              <a:rPr lang="en-US" sz="3200" dirty="0" smtClean="0"/>
            </a:br>
            <a:r>
              <a:rPr lang="zh-CN" altLang="en-US" sz="3200" dirty="0" smtClean="0"/>
              <a:t>植物生长调节剂</a:t>
            </a:r>
            <a:r>
              <a:rPr lang="en-US" sz="3200" dirty="0" smtClean="0"/>
              <a:t>——</a:t>
            </a:r>
            <a:r>
              <a:rPr lang="zh-CN" altLang="en-US" sz="3200" dirty="0" smtClean="0"/>
              <a:t>黄色</a:t>
            </a:r>
            <a:endParaRPr lang="zh-CN" altLang="en-US" sz="3200" dirty="0"/>
          </a:p>
        </p:txBody>
      </p:sp>
      <p:pic>
        <p:nvPicPr>
          <p:cNvPr id="4" name="Picture 4" descr="MCHM00270_0000[1]"/>
          <p:cNvPicPr>
            <a:picLocks noChangeAspect="1" noChangeArrowheads="1"/>
          </p:cNvPicPr>
          <p:nvPr/>
        </p:nvPicPr>
        <p:blipFill>
          <a:blip r:embed="rId2"/>
          <a:srcRect/>
          <a:stretch>
            <a:fillRect/>
          </a:stretch>
        </p:blipFill>
        <p:spPr bwMode="auto">
          <a:xfrm>
            <a:off x="6357950" y="3214686"/>
            <a:ext cx="2447925" cy="2130425"/>
          </a:xfrm>
          <a:prstGeom prst="rect">
            <a:avLst/>
          </a:prstGeom>
          <a:noFill/>
          <a:ln w="9525">
            <a:noFill/>
            <a:miter lim="800000"/>
            <a:headEnd/>
            <a:tailEnd/>
          </a:ln>
        </p:spPr>
      </p:pic>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农药的使用</a:t>
            </a:r>
            <a:endParaRPr lang="zh-CN" altLang="en-US" dirty="0"/>
          </a:p>
        </p:txBody>
      </p:sp>
      <p:sp>
        <p:nvSpPr>
          <p:cNvPr id="5" name="内容占位符 4"/>
          <p:cNvSpPr>
            <a:spLocks noGrp="1"/>
          </p:cNvSpPr>
          <p:nvPr>
            <p:ph idx="1"/>
          </p:nvPr>
        </p:nvSpPr>
        <p:spPr>
          <a:xfrm>
            <a:off x="428596" y="1785926"/>
            <a:ext cx="8229600" cy="4525963"/>
          </a:xfrm>
        </p:spPr>
        <p:txBody>
          <a:bodyPr/>
          <a:lstStyle/>
          <a:p>
            <a:r>
              <a:rPr lang="zh-CN" altLang="en-US" sz="2400" dirty="0" smtClean="0"/>
              <a:t>一、配药</a:t>
            </a:r>
          </a:p>
          <a:p>
            <a:r>
              <a:rPr lang="en-US" altLang="zh-CN" sz="2400" dirty="0" smtClean="0"/>
              <a:t>1.</a:t>
            </a:r>
            <a:r>
              <a:rPr lang="zh-CN" altLang="en-US" sz="2400" dirty="0" smtClean="0"/>
              <a:t>两步配药法</a:t>
            </a:r>
          </a:p>
          <a:p>
            <a:r>
              <a:rPr lang="zh-CN" altLang="en-US" sz="2400" dirty="0" smtClean="0"/>
              <a:t>第一步用少量的水把农药制剂调制成浓稠的“母液”</a:t>
            </a:r>
            <a:r>
              <a:rPr lang="en-US" altLang="zh-CN" sz="2400" dirty="0" smtClean="0"/>
              <a:t>;</a:t>
            </a:r>
            <a:r>
              <a:rPr lang="zh-CN" altLang="en-US" sz="2400" dirty="0" smtClean="0"/>
              <a:t>第二步用足量的水稀释到所需浓度</a:t>
            </a:r>
            <a:r>
              <a:rPr lang="en-US" altLang="zh-CN" sz="2400" dirty="0" smtClean="0"/>
              <a:t>.</a:t>
            </a:r>
          </a:p>
          <a:p>
            <a:r>
              <a:rPr lang="en-US" altLang="zh-CN" sz="2400" dirty="0" smtClean="0"/>
              <a:t>2.</a:t>
            </a:r>
            <a:r>
              <a:rPr lang="zh-CN" altLang="en-US" sz="2400" dirty="0" smtClean="0"/>
              <a:t>已产生沉淀的药剂的配药方法</a:t>
            </a:r>
          </a:p>
          <a:p>
            <a:r>
              <a:rPr lang="zh-CN" altLang="en-US" sz="2400" dirty="0" smtClean="0"/>
              <a:t>①在原瓶中搅拌沉淀层使分散均匀</a:t>
            </a:r>
            <a:r>
              <a:rPr lang="en-US" altLang="zh-CN" sz="2400" dirty="0" smtClean="0"/>
              <a:t>,</a:t>
            </a:r>
            <a:r>
              <a:rPr lang="zh-CN" altLang="en-US" sz="2400" dirty="0" smtClean="0"/>
              <a:t>必要时可用水浴（将药瓶放入温水中）加温促使分散</a:t>
            </a:r>
            <a:r>
              <a:rPr lang="en-US" altLang="zh-CN" sz="2400" dirty="0" smtClean="0"/>
              <a:t>,</a:t>
            </a:r>
            <a:r>
              <a:rPr lang="zh-CN" altLang="en-US" sz="2400" dirty="0" smtClean="0"/>
              <a:t>不能在瓶中加水冲稀沉淀层</a:t>
            </a:r>
            <a:r>
              <a:rPr lang="en-US" altLang="zh-CN" sz="2400" dirty="0" smtClean="0"/>
              <a:t>.</a:t>
            </a:r>
          </a:p>
          <a:p>
            <a:r>
              <a:rPr lang="zh-CN" altLang="en-US" sz="2400" dirty="0" smtClean="0"/>
              <a:t>②沉淀层稀释后</a:t>
            </a:r>
            <a:r>
              <a:rPr lang="en-US" altLang="zh-CN" sz="2400" dirty="0" smtClean="0"/>
              <a:t>,</a:t>
            </a:r>
            <a:r>
              <a:rPr lang="zh-CN" altLang="en-US" sz="2400" dirty="0" smtClean="0"/>
              <a:t>采用“两步配药法”</a:t>
            </a:r>
            <a:r>
              <a:rPr lang="en-US" altLang="zh-CN" sz="2400" dirty="0" smtClean="0"/>
              <a:t>.</a:t>
            </a:r>
            <a:r>
              <a:rPr lang="zh-CN" altLang="en-US" sz="2400" dirty="0" smtClean="0"/>
              <a:t>沉淀层不能稀释的</a:t>
            </a:r>
            <a:r>
              <a:rPr lang="en-US" altLang="zh-CN" sz="2400" dirty="0" smtClean="0"/>
              <a:t>,</a:t>
            </a:r>
            <a:r>
              <a:rPr lang="zh-CN" altLang="en-US" sz="2400" dirty="0" smtClean="0"/>
              <a:t>建议不要使用</a:t>
            </a:r>
            <a:r>
              <a:rPr lang="en-US" altLang="zh-CN" sz="2400" dirty="0" smtClean="0"/>
              <a:t>.</a:t>
            </a:r>
          </a:p>
          <a:p>
            <a:endParaRPr lang="zh-CN" altLang="en-US" sz="2400" dirty="0"/>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a:t>
            </a:r>
            <a:r>
              <a:rPr lang="zh-CN" altLang="en-US" dirty="0" smtClean="0"/>
              <a:t>配药的浓度</a:t>
            </a:r>
            <a:endParaRPr lang="zh-CN" altLang="en-US" dirty="0"/>
          </a:p>
        </p:txBody>
      </p:sp>
      <p:sp>
        <p:nvSpPr>
          <p:cNvPr id="3" name="内容占位符 2"/>
          <p:cNvSpPr>
            <a:spLocks noGrp="1"/>
          </p:cNvSpPr>
          <p:nvPr>
            <p:ph idx="1"/>
          </p:nvPr>
        </p:nvSpPr>
        <p:spPr>
          <a:xfrm>
            <a:off x="457200" y="1785926"/>
            <a:ext cx="8686800" cy="4525963"/>
          </a:xfrm>
        </p:spPr>
        <p:txBody>
          <a:bodyPr/>
          <a:lstStyle/>
          <a:p>
            <a:r>
              <a:rPr lang="zh-CN" altLang="en-US" sz="2000" dirty="0" smtClean="0"/>
              <a:t>①</a:t>
            </a:r>
            <a:r>
              <a:rPr lang="en-US" altLang="zh-CN" sz="2000" dirty="0" smtClean="0"/>
              <a:t>100 </a:t>
            </a:r>
            <a:r>
              <a:rPr lang="zh-CN" altLang="en-US" sz="2000" dirty="0" smtClean="0"/>
              <a:t>克药液相当于多少毫升</a:t>
            </a:r>
            <a:r>
              <a:rPr lang="en-US" altLang="zh-CN" sz="2000" dirty="0" smtClean="0"/>
              <a:t>?</a:t>
            </a:r>
          </a:p>
          <a:p>
            <a:r>
              <a:rPr lang="zh-CN" altLang="en-US" sz="2000" dirty="0" smtClean="0"/>
              <a:t>水的比重是</a:t>
            </a:r>
            <a:r>
              <a:rPr lang="en-US" altLang="zh-CN" sz="2000" dirty="0" smtClean="0"/>
              <a:t>1,</a:t>
            </a:r>
            <a:r>
              <a:rPr lang="zh-CN" altLang="en-US" sz="2000" dirty="0" smtClean="0"/>
              <a:t>配成药液一般也可把比重当作</a:t>
            </a:r>
            <a:r>
              <a:rPr lang="en-US" altLang="zh-CN" sz="2000" dirty="0" smtClean="0"/>
              <a:t>1.</a:t>
            </a:r>
            <a:r>
              <a:rPr lang="zh-CN" altLang="en-US" sz="2000" dirty="0" smtClean="0"/>
              <a:t>因此</a:t>
            </a:r>
            <a:r>
              <a:rPr lang="en-US" altLang="zh-CN" sz="2000" dirty="0" smtClean="0"/>
              <a:t>, 100 </a:t>
            </a:r>
            <a:r>
              <a:rPr lang="zh-CN" altLang="en-US" sz="2000" dirty="0" smtClean="0"/>
              <a:t>克药液相当于</a:t>
            </a:r>
            <a:r>
              <a:rPr lang="en-US" altLang="zh-CN" sz="2000" dirty="0" smtClean="0"/>
              <a:t>100 </a:t>
            </a:r>
            <a:r>
              <a:rPr lang="zh-CN" altLang="en-US" sz="2000" dirty="0" smtClean="0"/>
              <a:t>毫升</a:t>
            </a:r>
            <a:r>
              <a:rPr lang="en-US" altLang="zh-CN" sz="2000" dirty="0" smtClean="0"/>
              <a:t>.</a:t>
            </a:r>
          </a:p>
          <a:p>
            <a:r>
              <a:rPr lang="zh-CN" altLang="en-US" sz="2000" dirty="0" smtClean="0"/>
              <a:t>计算公式为</a:t>
            </a:r>
            <a:r>
              <a:rPr lang="en-US" altLang="zh-CN" sz="2000" dirty="0" smtClean="0"/>
              <a:t>: </a:t>
            </a:r>
            <a:r>
              <a:rPr lang="zh-CN" altLang="en-US" sz="2000" dirty="0" smtClean="0"/>
              <a:t>重量</a:t>
            </a:r>
            <a:r>
              <a:rPr lang="en-US" altLang="zh-CN" sz="2000" dirty="0" smtClean="0"/>
              <a:t>(</a:t>
            </a:r>
            <a:r>
              <a:rPr lang="zh-CN" altLang="en-US" sz="2000" dirty="0" smtClean="0"/>
              <a:t>克）</a:t>
            </a:r>
            <a:r>
              <a:rPr lang="en-US" altLang="zh-CN" sz="2000" dirty="0" smtClean="0"/>
              <a:t>=</a:t>
            </a:r>
            <a:r>
              <a:rPr lang="zh-CN" altLang="en-US" sz="2000" dirty="0" smtClean="0"/>
              <a:t>体积</a:t>
            </a:r>
            <a:r>
              <a:rPr lang="en-US" altLang="zh-CN" sz="2000" dirty="0" smtClean="0"/>
              <a:t>(</a:t>
            </a:r>
            <a:r>
              <a:rPr lang="zh-CN" altLang="en-US" sz="2000" dirty="0" smtClean="0"/>
              <a:t>毫升</a:t>
            </a:r>
            <a:r>
              <a:rPr lang="en-US" altLang="zh-CN" sz="2000" dirty="0" smtClean="0"/>
              <a:t>)×</a:t>
            </a:r>
            <a:r>
              <a:rPr lang="zh-CN" altLang="en-US" sz="2000" dirty="0" smtClean="0"/>
              <a:t>比重</a:t>
            </a:r>
          </a:p>
          <a:p>
            <a:r>
              <a:rPr lang="zh-CN" altLang="en-US" sz="2000" dirty="0" smtClean="0"/>
              <a:t>②用粉锈宁有效成份占种子总量</a:t>
            </a:r>
            <a:r>
              <a:rPr lang="en-US" altLang="zh-CN" sz="2000" dirty="0" smtClean="0"/>
              <a:t>0.003%</a:t>
            </a:r>
            <a:r>
              <a:rPr lang="zh-CN" altLang="en-US" sz="2000" dirty="0" smtClean="0"/>
              <a:t>拌种防治白粉病和锈病</a:t>
            </a:r>
            <a:r>
              <a:rPr lang="en-US" altLang="zh-CN" sz="2000" dirty="0" smtClean="0"/>
              <a:t>,</a:t>
            </a:r>
            <a:r>
              <a:rPr lang="zh-CN" altLang="en-US" sz="2000" dirty="0" smtClean="0"/>
              <a:t>问拌</a:t>
            </a:r>
            <a:r>
              <a:rPr lang="en-US" altLang="zh-CN" sz="2000" dirty="0" smtClean="0"/>
              <a:t>50 </a:t>
            </a:r>
            <a:r>
              <a:rPr lang="zh-CN" altLang="en-US" sz="2000" dirty="0" smtClean="0"/>
              <a:t>千克种子需</a:t>
            </a:r>
            <a:r>
              <a:rPr lang="en-US" altLang="zh-CN" sz="2000" dirty="0" smtClean="0"/>
              <a:t>15%</a:t>
            </a:r>
            <a:r>
              <a:rPr lang="zh-CN" altLang="en-US" sz="2000" dirty="0" smtClean="0"/>
              <a:t>粉锈宁多少克？</a:t>
            </a:r>
          </a:p>
          <a:p>
            <a:r>
              <a:rPr lang="en-US" altLang="zh-CN" sz="2000" dirty="0" smtClean="0"/>
              <a:t>A:50 </a:t>
            </a:r>
            <a:r>
              <a:rPr lang="zh-CN" altLang="en-US" sz="2000" dirty="0" smtClean="0"/>
              <a:t>千克相当于</a:t>
            </a:r>
            <a:r>
              <a:rPr lang="en-US" altLang="zh-CN" sz="2000" dirty="0" smtClean="0"/>
              <a:t>50×1000=50,000 </a:t>
            </a:r>
            <a:r>
              <a:rPr lang="zh-CN" altLang="en-US" sz="2000" dirty="0" smtClean="0"/>
              <a:t>克</a:t>
            </a:r>
          </a:p>
          <a:p>
            <a:r>
              <a:rPr lang="en-US" altLang="zh-CN" sz="2000" dirty="0" smtClean="0"/>
              <a:t>B:</a:t>
            </a:r>
            <a:r>
              <a:rPr lang="zh-CN" altLang="en-US" sz="2000" dirty="0" smtClean="0"/>
              <a:t>占</a:t>
            </a:r>
            <a:r>
              <a:rPr lang="en-US" altLang="zh-CN" sz="2000" dirty="0" smtClean="0"/>
              <a:t>50,000 </a:t>
            </a:r>
            <a:r>
              <a:rPr lang="zh-CN" altLang="en-US" sz="2000" dirty="0" smtClean="0"/>
              <a:t>克种子</a:t>
            </a:r>
            <a:r>
              <a:rPr lang="en-US" altLang="zh-CN" sz="2000" dirty="0" smtClean="0"/>
              <a:t>0.003%</a:t>
            </a:r>
            <a:r>
              <a:rPr lang="zh-CN" altLang="en-US" sz="2000" dirty="0" smtClean="0"/>
              <a:t>所需的粉锈宁量为</a:t>
            </a:r>
            <a:r>
              <a:rPr lang="en-US" altLang="zh-CN" sz="2000" dirty="0" smtClean="0"/>
              <a:t>: 50,000×0.003%=15 </a:t>
            </a:r>
            <a:r>
              <a:rPr lang="zh-CN" altLang="en-US" sz="2000" dirty="0" smtClean="0"/>
              <a:t>克</a:t>
            </a:r>
          </a:p>
          <a:p>
            <a:r>
              <a:rPr lang="en-US" altLang="zh-CN" sz="2000" dirty="0" smtClean="0"/>
              <a:t>C:</a:t>
            </a:r>
            <a:r>
              <a:rPr lang="zh-CN" altLang="en-US" sz="2000" dirty="0" smtClean="0"/>
              <a:t>所需浓度</a:t>
            </a:r>
            <a:r>
              <a:rPr lang="en-US" altLang="zh-CN" sz="2000" dirty="0" smtClean="0"/>
              <a:t>15%</a:t>
            </a:r>
            <a:r>
              <a:rPr lang="zh-CN" altLang="en-US" sz="2000" dirty="0" smtClean="0"/>
              <a:t>粉锈宁的量</a:t>
            </a:r>
            <a:r>
              <a:rPr lang="en-US" altLang="zh-CN" sz="2000" dirty="0" smtClean="0"/>
              <a:t>(</a:t>
            </a:r>
            <a:r>
              <a:rPr lang="zh-CN" altLang="en-US" sz="2000" dirty="0" smtClean="0"/>
              <a:t>假设为</a:t>
            </a:r>
            <a:r>
              <a:rPr lang="en-US" altLang="zh-CN" sz="2000" dirty="0" smtClean="0"/>
              <a:t>K)</a:t>
            </a:r>
            <a:r>
              <a:rPr lang="zh-CN" altLang="en-US" sz="2000" dirty="0" smtClean="0"/>
              <a:t>为</a:t>
            </a:r>
            <a:r>
              <a:rPr lang="en-US" altLang="zh-CN" sz="2000" dirty="0" smtClean="0"/>
              <a:t>: K×15%=15 </a:t>
            </a:r>
            <a:r>
              <a:rPr lang="zh-CN" altLang="en-US" sz="2000" dirty="0" smtClean="0"/>
              <a:t>克 则</a:t>
            </a:r>
            <a:r>
              <a:rPr lang="en-US" altLang="zh-CN" sz="2000" dirty="0" smtClean="0"/>
              <a:t>K=100 </a:t>
            </a:r>
            <a:r>
              <a:rPr lang="zh-CN" altLang="en-US" sz="2000" dirty="0" smtClean="0"/>
              <a:t>克</a:t>
            </a:r>
          </a:p>
          <a:p>
            <a:r>
              <a:rPr lang="zh-CN" altLang="en-US" sz="2000" dirty="0" smtClean="0"/>
              <a:t>计算公式为</a:t>
            </a:r>
            <a:r>
              <a:rPr lang="en-US" altLang="zh-CN" sz="2000" dirty="0" smtClean="0"/>
              <a:t>:</a:t>
            </a:r>
            <a:r>
              <a:rPr lang="zh-CN" altLang="en-US" sz="2000" dirty="0" smtClean="0"/>
              <a:t>商品药量</a:t>
            </a:r>
            <a:r>
              <a:rPr lang="en-US" altLang="zh-CN" sz="2000" dirty="0" smtClean="0"/>
              <a:t>×</a:t>
            </a:r>
            <a:r>
              <a:rPr lang="zh-CN" altLang="en-US" sz="2000" dirty="0" smtClean="0"/>
              <a:t>浓度</a:t>
            </a:r>
            <a:r>
              <a:rPr lang="en-US" altLang="zh-CN" sz="2000" dirty="0" smtClean="0"/>
              <a:t>=</a:t>
            </a:r>
            <a:r>
              <a:rPr lang="zh-CN" altLang="en-US" sz="2000" dirty="0" smtClean="0"/>
              <a:t>有效成分量</a:t>
            </a:r>
          </a:p>
          <a:p>
            <a:endParaRPr lang="zh-CN" altLang="en-US" sz="2000" dirty="0"/>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a:t>
            </a:r>
            <a:r>
              <a:rPr lang="zh-CN" altLang="en-US" dirty="0" smtClean="0"/>
              <a:t>配药的浓度</a:t>
            </a:r>
            <a:endParaRPr lang="zh-CN" altLang="en-US" dirty="0"/>
          </a:p>
        </p:txBody>
      </p:sp>
      <p:sp>
        <p:nvSpPr>
          <p:cNvPr id="3" name="内容占位符 2"/>
          <p:cNvSpPr>
            <a:spLocks noGrp="1"/>
          </p:cNvSpPr>
          <p:nvPr>
            <p:ph idx="1"/>
          </p:nvPr>
        </p:nvSpPr>
        <p:spPr/>
        <p:txBody>
          <a:bodyPr/>
          <a:lstStyle/>
          <a:p>
            <a:r>
              <a:rPr lang="zh-CN" altLang="en-US" sz="2400" dirty="0" smtClean="0"/>
              <a:t>③将</a:t>
            </a:r>
            <a:r>
              <a:rPr lang="en-US" altLang="zh-CN" sz="2400" dirty="0" smtClean="0"/>
              <a:t>10 </a:t>
            </a:r>
            <a:r>
              <a:rPr lang="zh-CN" altLang="en-US" sz="2400" dirty="0" smtClean="0"/>
              <a:t>毫升高效氯氟氰菊酯配制成</a:t>
            </a:r>
            <a:r>
              <a:rPr lang="en-US" altLang="zh-CN" sz="2400" dirty="0" smtClean="0"/>
              <a:t>1000 </a:t>
            </a:r>
            <a:r>
              <a:rPr lang="zh-CN" altLang="en-US" sz="2400" dirty="0" smtClean="0"/>
              <a:t>倍水溶液需加水多少千克</a:t>
            </a:r>
            <a:r>
              <a:rPr lang="en-US" altLang="zh-CN" sz="2400" dirty="0" smtClean="0"/>
              <a:t>?</a:t>
            </a:r>
          </a:p>
          <a:p>
            <a:r>
              <a:rPr lang="zh-CN" altLang="en-US" sz="2400" dirty="0" smtClean="0"/>
              <a:t>意为</a:t>
            </a:r>
            <a:r>
              <a:rPr lang="en-US" altLang="zh-CN" sz="2400" dirty="0" smtClean="0"/>
              <a:t>:</a:t>
            </a:r>
            <a:r>
              <a:rPr lang="zh-CN" altLang="en-US" sz="2400" dirty="0" smtClean="0"/>
              <a:t>取药一份</a:t>
            </a:r>
            <a:r>
              <a:rPr lang="en-US" altLang="zh-CN" sz="2400" dirty="0" smtClean="0"/>
              <a:t>,</a:t>
            </a:r>
            <a:r>
              <a:rPr lang="zh-CN" altLang="en-US" sz="2400" dirty="0" smtClean="0"/>
              <a:t>加水</a:t>
            </a:r>
            <a:r>
              <a:rPr lang="en-US" altLang="zh-CN" sz="2400" dirty="0" smtClean="0"/>
              <a:t>1000 </a:t>
            </a:r>
            <a:r>
              <a:rPr lang="zh-CN" altLang="en-US" sz="2400" dirty="0" smtClean="0"/>
              <a:t>份</a:t>
            </a:r>
            <a:r>
              <a:rPr lang="en-US" altLang="zh-CN" sz="2400" dirty="0" smtClean="0"/>
              <a:t>.</a:t>
            </a:r>
            <a:r>
              <a:rPr lang="zh-CN" altLang="en-US" sz="2400" dirty="0" smtClean="0"/>
              <a:t>即加水</a:t>
            </a:r>
            <a:r>
              <a:rPr lang="en-US" altLang="zh-CN" sz="2400" dirty="0" smtClean="0"/>
              <a:t>:10×1000=10,000 </a:t>
            </a:r>
            <a:r>
              <a:rPr lang="zh-CN" altLang="en-US" sz="2400" dirty="0" smtClean="0"/>
              <a:t>克</a:t>
            </a:r>
            <a:r>
              <a:rPr lang="en-US" altLang="zh-CN" sz="2400" dirty="0" smtClean="0"/>
              <a:t>=10 </a:t>
            </a:r>
            <a:r>
              <a:rPr lang="zh-CN" altLang="en-US" sz="2400" dirty="0" smtClean="0"/>
              <a:t>千克</a:t>
            </a:r>
          </a:p>
          <a:p>
            <a:r>
              <a:rPr lang="zh-CN" altLang="en-US" sz="2400" dirty="0" smtClean="0"/>
              <a:t>计算公式为</a:t>
            </a:r>
            <a:r>
              <a:rPr lang="en-US" altLang="zh-CN" sz="2400" dirty="0" smtClean="0"/>
              <a:t>: </a:t>
            </a:r>
            <a:r>
              <a:rPr lang="zh-CN" altLang="en-US" sz="2400" dirty="0" smtClean="0"/>
              <a:t>稀释后药量</a:t>
            </a:r>
            <a:r>
              <a:rPr lang="en-US" altLang="zh-CN" sz="2400" dirty="0" smtClean="0"/>
              <a:t>=</a:t>
            </a:r>
            <a:r>
              <a:rPr lang="zh-CN" altLang="en-US" sz="2400" dirty="0" smtClean="0"/>
              <a:t>原药重</a:t>
            </a:r>
            <a:r>
              <a:rPr lang="en-US" altLang="zh-CN" sz="2400" dirty="0" smtClean="0"/>
              <a:t>×</a:t>
            </a:r>
            <a:r>
              <a:rPr lang="zh-CN" altLang="en-US" sz="2400" dirty="0" smtClean="0"/>
              <a:t>稀释倍数</a:t>
            </a:r>
          </a:p>
          <a:p>
            <a:r>
              <a:rPr lang="zh-CN" altLang="en-US" sz="2400" dirty="0" smtClean="0"/>
              <a:t>④把</a:t>
            </a:r>
            <a:r>
              <a:rPr lang="en-US" altLang="zh-CN" sz="2400" dirty="0" smtClean="0"/>
              <a:t>50%</a:t>
            </a:r>
            <a:r>
              <a:rPr lang="zh-CN" altLang="en-US" sz="2400" dirty="0" smtClean="0"/>
              <a:t>氧化乐果配制成</a:t>
            </a:r>
            <a:r>
              <a:rPr lang="en-US" altLang="zh-CN" sz="2400" dirty="0" smtClean="0"/>
              <a:t>1500 </a:t>
            </a:r>
            <a:r>
              <a:rPr lang="zh-CN" altLang="en-US" sz="2400" dirty="0" smtClean="0"/>
              <a:t>倍液</a:t>
            </a:r>
            <a:r>
              <a:rPr lang="en-US" altLang="zh-CN" sz="2400" dirty="0" smtClean="0"/>
              <a:t>25 </a:t>
            </a:r>
            <a:r>
              <a:rPr lang="zh-CN" altLang="en-US" sz="2400" dirty="0" smtClean="0"/>
              <a:t>千克</a:t>
            </a:r>
            <a:r>
              <a:rPr lang="en-US" altLang="zh-CN" sz="2400" dirty="0" smtClean="0"/>
              <a:t>,</a:t>
            </a:r>
            <a:r>
              <a:rPr lang="zh-CN" altLang="en-US" sz="2400" dirty="0" smtClean="0"/>
              <a:t>需多少克该药？</a:t>
            </a:r>
          </a:p>
          <a:p>
            <a:r>
              <a:rPr lang="en-US" altLang="zh-CN" sz="2400" dirty="0" smtClean="0"/>
              <a:t>A:25 </a:t>
            </a:r>
            <a:r>
              <a:rPr lang="zh-CN" altLang="en-US" sz="2400" dirty="0" smtClean="0"/>
              <a:t>千克相当于</a:t>
            </a:r>
            <a:r>
              <a:rPr lang="en-US" altLang="zh-CN" sz="2400" dirty="0" smtClean="0"/>
              <a:t>25×1000=25,000 </a:t>
            </a:r>
            <a:r>
              <a:rPr lang="zh-CN" altLang="en-US" sz="2400" dirty="0" smtClean="0"/>
              <a:t>克</a:t>
            </a:r>
          </a:p>
          <a:p>
            <a:r>
              <a:rPr lang="en-US" altLang="zh-CN" sz="2400" dirty="0" smtClean="0"/>
              <a:t>B:</a:t>
            </a:r>
            <a:r>
              <a:rPr lang="zh-CN" altLang="en-US" sz="2400" dirty="0" smtClean="0"/>
              <a:t>需要药量</a:t>
            </a:r>
            <a:r>
              <a:rPr lang="en-US" altLang="zh-CN" sz="2400" dirty="0" smtClean="0"/>
              <a:t>(</a:t>
            </a:r>
            <a:r>
              <a:rPr lang="zh-CN" altLang="en-US" sz="2400" dirty="0" smtClean="0"/>
              <a:t>假设为</a:t>
            </a:r>
            <a:r>
              <a:rPr lang="en-US" altLang="zh-CN" sz="2400" dirty="0" smtClean="0"/>
              <a:t>K)</a:t>
            </a:r>
            <a:r>
              <a:rPr lang="zh-CN" altLang="en-US" sz="2400" dirty="0" smtClean="0"/>
              <a:t>为</a:t>
            </a:r>
            <a:r>
              <a:rPr lang="en-US" altLang="zh-CN" sz="2400" dirty="0" smtClean="0"/>
              <a:t>:25,000=K×1500 K=16.7 </a:t>
            </a:r>
            <a:r>
              <a:rPr lang="zh-CN" altLang="en-US" sz="2400" dirty="0" smtClean="0"/>
              <a:t>克</a:t>
            </a:r>
          </a:p>
          <a:p>
            <a:r>
              <a:rPr lang="zh-CN" altLang="en-US" sz="2400" dirty="0" smtClean="0"/>
              <a:t>计算公式为</a:t>
            </a:r>
            <a:r>
              <a:rPr lang="en-US" altLang="zh-CN" sz="2400" dirty="0" smtClean="0"/>
              <a:t>:</a:t>
            </a:r>
            <a:r>
              <a:rPr lang="zh-CN" altLang="en-US" sz="2400" dirty="0" smtClean="0"/>
              <a:t>稀释后药量</a:t>
            </a:r>
            <a:r>
              <a:rPr lang="en-US" altLang="zh-CN" sz="2400" dirty="0" smtClean="0"/>
              <a:t>=</a:t>
            </a:r>
            <a:r>
              <a:rPr lang="zh-CN" altLang="en-US" sz="2400" dirty="0" smtClean="0"/>
              <a:t>原药重</a:t>
            </a:r>
            <a:r>
              <a:rPr lang="en-US" altLang="zh-CN" sz="2400" dirty="0" smtClean="0"/>
              <a:t>×</a:t>
            </a:r>
            <a:r>
              <a:rPr lang="zh-CN" altLang="en-US" sz="2400" dirty="0" smtClean="0"/>
              <a:t>稀释倍数</a:t>
            </a:r>
          </a:p>
          <a:p>
            <a:endParaRPr lang="zh-CN" altLang="en-US" sz="2400" dirty="0"/>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二、喷雾操作</a:t>
            </a:r>
            <a:endParaRPr lang="zh-CN" altLang="en-US" dirty="0"/>
          </a:p>
        </p:txBody>
      </p:sp>
      <p:sp>
        <p:nvSpPr>
          <p:cNvPr id="3" name="内容占位符 2"/>
          <p:cNvSpPr>
            <a:spLocks noGrp="1"/>
          </p:cNvSpPr>
          <p:nvPr>
            <p:ph idx="1"/>
          </p:nvPr>
        </p:nvSpPr>
        <p:spPr/>
        <p:txBody>
          <a:bodyPr/>
          <a:lstStyle/>
          <a:p>
            <a:r>
              <a:rPr lang="en-US" altLang="zh-CN" sz="1800" dirty="0" smtClean="0"/>
              <a:t>1.</a:t>
            </a:r>
            <a:r>
              <a:rPr lang="zh-CN" altLang="en-US" sz="1800" dirty="0" smtClean="0"/>
              <a:t>喷雾操作过程</a:t>
            </a:r>
          </a:p>
          <a:p>
            <a:r>
              <a:rPr lang="zh-CN" altLang="en-US" sz="1800" dirty="0" smtClean="0"/>
              <a:t>喷雾操作包括两个过程</a:t>
            </a:r>
            <a:r>
              <a:rPr lang="en-US" altLang="zh-CN" sz="1800" dirty="0" smtClean="0"/>
              <a:t>:</a:t>
            </a:r>
            <a:r>
              <a:rPr lang="zh-CN" altLang="en-US" sz="1800" dirty="0" smtClean="0"/>
              <a:t>一是将药液雾化</a:t>
            </a:r>
            <a:r>
              <a:rPr lang="en-US" altLang="zh-CN" sz="1800" dirty="0" smtClean="0"/>
              <a:t>;</a:t>
            </a:r>
            <a:r>
              <a:rPr lang="zh-CN" altLang="en-US" sz="1800" dirty="0" smtClean="0"/>
              <a:t>二是让雾滴在靶标上沉积</a:t>
            </a:r>
            <a:r>
              <a:rPr lang="en-US" altLang="zh-CN" sz="1800" dirty="0" smtClean="0"/>
              <a:t>.</a:t>
            </a:r>
          </a:p>
          <a:p>
            <a:r>
              <a:rPr lang="en-US" altLang="zh-CN" sz="1800" dirty="0" smtClean="0"/>
              <a:t>2.</a:t>
            </a:r>
            <a:r>
              <a:rPr lang="zh-CN" altLang="en-US" sz="1800" dirty="0" smtClean="0"/>
              <a:t>雾滴在靶标上的沉积</a:t>
            </a:r>
          </a:p>
          <a:p>
            <a:r>
              <a:rPr lang="zh-CN" altLang="en-US" sz="1800" dirty="0" smtClean="0"/>
              <a:t>①沉降沉积</a:t>
            </a:r>
            <a:r>
              <a:rPr lang="en-US" altLang="zh-CN" sz="1800" dirty="0" smtClean="0"/>
              <a:t>:</a:t>
            </a:r>
            <a:r>
              <a:rPr lang="zh-CN" altLang="en-US" sz="1800" dirty="0" smtClean="0"/>
              <a:t>在没有风或没有机械力量作用下雾滴的自由沉降</a:t>
            </a:r>
            <a:r>
              <a:rPr lang="en-US" altLang="zh-CN" sz="1800" dirty="0" smtClean="0"/>
              <a:t>.</a:t>
            </a:r>
            <a:r>
              <a:rPr lang="zh-CN" altLang="en-US" sz="1800" dirty="0" smtClean="0"/>
              <a:t>在田间实际喷雾操作中</a:t>
            </a:r>
            <a:r>
              <a:rPr lang="en-US" altLang="zh-CN" sz="1800" dirty="0" smtClean="0"/>
              <a:t>,</a:t>
            </a:r>
            <a:r>
              <a:rPr lang="zh-CN" altLang="en-US" sz="1800" dirty="0" smtClean="0"/>
              <a:t>这种情况很少</a:t>
            </a:r>
            <a:r>
              <a:rPr lang="en-US" altLang="zh-CN" sz="1800" dirty="0" smtClean="0"/>
              <a:t>.</a:t>
            </a:r>
          </a:p>
          <a:p>
            <a:r>
              <a:rPr lang="zh-CN" altLang="en-US" sz="1800" dirty="0" smtClean="0"/>
              <a:t>②撞击沉积</a:t>
            </a:r>
            <a:r>
              <a:rPr lang="en-US" altLang="zh-CN" sz="1800" dirty="0" smtClean="0"/>
              <a:t>:</a:t>
            </a:r>
            <a:r>
              <a:rPr lang="zh-CN" altLang="en-US" sz="1800" dirty="0" smtClean="0"/>
              <a:t>在风或机械力量作用下雾滴本身会产生动能</a:t>
            </a:r>
            <a:r>
              <a:rPr lang="en-US" altLang="zh-CN" sz="1800" dirty="0" smtClean="0"/>
              <a:t>,</a:t>
            </a:r>
            <a:r>
              <a:rPr lang="zh-CN" altLang="en-US" sz="1800" dirty="0" smtClean="0"/>
              <a:t>在靶标上会产生撞击沉积</a:t>
            </a:r>
            <a:r>
              <a:rPr lang="en-US" altLang="zh-CN" sz="1800" dirty="0" smtClean="0"/>
              <a:t>,</a:t>
            </a:r>
            <a:r>
              <a:rPr lang="zh-CN" altLang="en-US" sz="1800" dirty="0" smtClean="0"/>
              <a:t>同时可能会产生“弹跳”现象</a:t>
            </a:r>
            <a:r>
              <a:rPr lang="en-US" altLang="zh-CN" sz="1800" dirty="0" smtClean="0"/>
              <a:t>.</a:t>
            </a:r>
            <a:r>
              <a:rPr lang="zh-CN" altLang="en-US" sz="1800" dirty="0" smtClean="0"/>
              <a:t>在田间实际喷雾操作中</a:t>
            </a:r>
            <a:r>
              <a:rPr lang="en-US" altLang="zh-CN" sz="1800" dirty="0" smtClean="0"/>
              <a:t>,</a:t>
            </a:r>
            <a:r>
              <a:rPr lang="zh-CN" altLang="en-US" sz="1800" dirty="0" smtClean="0"/>
              <a:t>这种情况较多</a:t>
            </a:r>
            <a:r>
              <a:rPr lang="en-US" altLang="zh-CN" sz="1800" dirty="0" smtClean="0"/>
              <a:t>.</a:t>
            </a:r>
          </a:p>
          <a:p>
            <a:r>
              <a:rPr lang="zh-CN" altLang="en-US" sz="1800" dirty="0" smtClean="0"/>
              <a:t>③静电沉积</a:t>
            </a:r>
            <a:r>
              <a:rPr lang="en-US" altLang="zh-CN" sz="1800" dirty="0" smtClean="0"/>
              <a:t>:</a:t>
            </a:r>
            <a:r>
              <a:rPr lang="zh-CN" altLang="en-US" sz="1800" dirty="0" smtClean="0"/>
              <a:t>静电喷雾器喷出的“带电雾滴”</a:t>
            </a:r>
            <a:r>
              <a:rPr lang="en-US" altLang="zh-CN" sz="1800" dirty="0" smtClean="0"/>
              <a:t>,</a:t>
            </a:r>
            <a:r>
              <a:rPr lang="zh-CN" altLang="en-US" sz="1800" dirty="0" smtClean="0"/>
              <a:t>与靶标上的异性电荷相吸引而沉积在靶标上</a:t>
            </a:r>
            <a:r>
              <a:rPr lang="en-US" altLang="zh-CN" sz="1800" dirty="0" smtClean="0"/>
              <a:t>.</a:t>
            </a:r>
            <a:r>
              <a:rPr lang="zh-CN" altLang="en-US" sz="1800" dirty="0" smtClean="0"/>
              <a:t>只有静电喷雾法才发生静电沉积</a:t>
            </a:r>
            <a:r>
              <a:rPr lang="en-US" altLang="zh-CN" sz="1800" dirty="0" smtClean="0"/>
              <a:t>.</a:t>
            </a:r>
          </a:p>
          <a:p>
            <a:r>
              <a:rPr lang="en-US" altLang="zh-CN" sz="1800" dirty="0" smtClean="0"/>
              <a:t>3.</a:t>
            </a:r>
            <a:r>
              <a:rPr lang="zh-CN" altLang="en-US" sz="1800" dirty="0" smtClean="0"/>
              <a:t>喷雾方法</a:t>
            </a:r>
          </a:p>
          <a:p>
            <a:r>
              <a:rPr lang="zh-CN" altLang="en-US" sz="1800" dirty="0" smtClean="0"/>
              <a:t>不同的喷雾器械采用不同的喷雾方法（略）</a:t>
            </a:r>
            <a:r>
              <a:rPr lang="en-US" altLang="zh-CN" sz="1800" dirty="0" smtClean="0"/>
              <a:t>.</a:t>
            </a:r>
            <a:r>
              <a:rPr lang="zh-CN" altLang="en-US" sz="1800" dirty="0" smtClean="0"/>
              <a:t>喷雾方法有</a:t>
            </a:r>
            <a:r>
              <a:rPr lang="en-US" altLang="zh-CN" sz="1800" dirty="0" smtClean="0"/>
              <a:t>:①</a:t>
            </a:r>
            <a:r>
              <a:rPr lang="zh-CN" altLang="en-US" sz="1800" dirty="0" smtClean="0"/>
              <a:t>气压式或液压式雾化法</a:t>
            </a:r>
            <a:r>
              <a:rPr lang="en-US" altLang="zh-CN" sz="1800" dirty="0" smtClean="0"/>
              <a:t>.②</a:t>
            </a:r>
            <a:r>
              <a:rPr lang="zh-CN" altLang="en-US" sz="1800" dirty="0" smtClean="0"/>
              <a:t>弥雾</a:t>
            </a:r>
          </a:p>
          <a:p>
            <a:r>
              <a:rPr lang="zh-CN" altLang="en-US" sz="1800" dirty="0" smtClean="0"/>
              <a:t>法</a:t>
            </a:r>
            <a:r>
              <a:rPr lang="en-US" altLang="zh-CN" sz="1800" dirty="0" smtClean="0"/>
              <a:t>.③</a:t>
            </a:r>
            <a:r>
              <a:rPr lang="zh-CN" altLang="en-US" sz="1800" dirty="0" smtClean="0"/>
              <a:t>静电喷雾法</a:t>
            </a:r>
            <a:r>
              <a:rPr lang="en-US" altLang="zh-CN" sz="1800" dirty="0" smtClean="0"/>
              <a:t>.④</a:t>
            </a:r>
            <a:r>
              <a:rPr lang="zh-CN" altLang="en-US" sz="1800" dirty="0" smtClean="0"/>
              <a:t>旋转离心雾化法</a:t>
            </a:r>
            <a:r>
              <a:rPr lang="en-US" altLang="zh-CN" sz="1800" dirty="0" smtClean="0"/>
              <a:t>(</a:t>
            </a:r>
            <a:r>
              <a:rPr lang="zh-CN" altLang="en-US" sz="1800" dirty="0" smtClean="0"/>
              <a:t>离心分散雾化法</a:t>
            </a:r>
            <a:r>
              <a:rPr lang="en-US" altLang="zh-CN" sz="1800" dirty="0" smtClean="0"/>
              <a:t>).</a:t>
            </a:r>
            <a:endParaRPr lang="zh-CN" altLang="en-US" sz="1800" dirty="0"/>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影响农药药效的因素</a:t>
            </a:r>
            <a:endParaRPr lang="zh-CN" altLang="en-US" dirty="0"/>
          </a:p>
        </p:txBody>
      </p:sp>
      <p:sp>
        <p:nvSpPr>
          <p:cNvPr id="3" name="内容占位符 2"/>
          <p:cNvSpPr>
            <a:spLocks noGrp="1"/>
          </p:cNvSpPr>
          <p:nvPr>
            <p:ph idx="1"/>
          </p:nvPr>
        </p:nvSpPr>
        <p:spPr/>
        <p:txBody>
          <a:bodyPr/>
          <a:lstStyle/>
          <a:p>
            <a:r>
              <a:rPr lang="zh-CN" altLang="en-US" sz="2400" dirty="0" smtClean="0"/>
              <a:t>（</a:t>
            </a:r>
            <a:r>
              <a:rPr lang="en-US" altLang="zh-CN" sz="2400" dirty="0" smtClean="0"/>
              <a:t>1</a:t>
            </a:r>
            <a:r>
              <a:rPr lang="zh-CN" altLang="en-US" sz="2400" dirty="0" smtClean="0"/>
              <a:t>）农药本身的因素：农药的化学成分、理化性质、作用机制、使用剂量以及加工性状都直接或间接地影响药效。</a:t>
            </a:r>
            <a:endParaRPr lang="en-US" altLang="zh-CN" sz="2400" dirty="0" smtClean="0"/>
          </a:p>
          <a:p>
            <a:r>
              <a:rPr lang="zh-CN" altLang="en-US" sz="2400" dirty="0" smtClean="0"/>
              <a:t>（</a:t>
            </a:r>
            <a:r>
              <a:rPr lang="en-US" altLang="zh-CN" sz="2400" dirty="0" smtClean="0"/>
              <a:t>2</a:t>
            </a:r>
            <a:r>
              <a:rPr lang="zh-CN" altLang="en-US" sz="2400" dirty="0" smtClean="0"/>
              <a:t>）防治对象的因素：不同病虫害的生活习性有差异，即使是同一种病害或害虫，由于所处的发育阶段不同，对不同农药或同类农药的反应也不一样，常表现为防治效果的差异。</a:t>
            </a:r>
            <a:endParaRPr lang="en-US" altLang="zh-CN" sz="2400" dirty="0" smtClean="0"/>
          </a:p>
          <a:p>
            <a:r>
              <a:rPr lang="zh-CN" altLang="en-US" sz="2400" dirty="0" smtClean="0"/>
              <a:t>（</a:t>
            </a:r>
            <a:r>
              <a:rPr lang="en-US" altLang="zh-CN" sz="2400" dirty="0" smtClean="0"/>
              <a:t>3</a:t>
            </a:r>
            <a:r>
              <a:rPr lang="zh-CN" altLang="en-US" sz="2400" dirty="0" smtClean="0"/>
              <a:t>）环境因素：温度、湿度、雨水、光照、风、土壤性质等环境因素，直接影响着病虫害的生理活动和农药性能的发挥，结果都会影响农药的药效。</a:t>
            </a:r>
            <a:endParaRPr lang="zh-CN" altLang="en-US" sz="2400" dirty="0"/>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总结</a:t>
            </a:r>
            <a:endParaRPr lang="zh-CN" altLang="en-US" dirty="0"/>
          </a:p>
        </p:txBody>
      </p:sp>
      <p:sp>
        <p:nvSpPr>
          <p:cNvPr id="3" name="内容占位符 2"/>
          <p:cNvSpPr>
            <a:spLocks noGrp="1"/>
          </p:cNvSpPr>
          <p:nvPr>
            <p:ph idx="1"/>
          </p:nvPr>
        </p:nvSpPr>
        <p:spPr/>
        <p:txBody>
          <a:bodyPr/>
          <a:lstStyle/>
          <a:p>
            <a:pPr>
              <a:defRPr/>
            </a:pPr>
            <a:r>
              <a:rPr lang="zh-CN" altLang="en-US" dirty="0" smtClean="0"/>
              <a:t>一、农药的分类</a:t>
            </a:r>
          </a:p>
          <a:p>
            <a:pPr>
              <a:defRPr/>
            </a:pPr>
            <a:r>
              <a:rPr lang="zh-CN" altLang="en-US" dirty="0" smtClean="0"/>
              <a:t>二、农药的剂型</a:t>
            </a:r>
            <a:endParaRPr lang="en-US" altLang="zh-CN" dirty="0" smtClean="0"/>
          </a:p>
          <a:p>
            <a:pPr>
              <a:defRPr/>
            </a:pPr>
            <a:r>
              <a:rPr lang="zh-CN" altLang="en-US" dirty="0" smtClean="0"/>
              <a:t>三、农药的毒性</a:t>
            </a:r>
          </a:p>
          <a:p>
            <a:pPr>
              <a:defRPr/>
            </a:pPr>
            <a:r>
              <a:rPr lang="zh-CN" altLang="en-US" dirty="0" smtClean="0"/>
              <a:t>四、农药的施用方法</a:t>
            </a:r>
          </a:p>
          <a:p>
            <a:endParaRPr lang="zh-CN" altLang="en-US" dirty="0"/>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标题 1"/>
          <p:cNvSpPr>
            <a:spLocks noGrp="1"/>
          </p:cNvSpPr>
          <p:nvPr>
            <p:ph type="title"/>
          </p:nvPr>
        </p:nvSpPr>
        <p:spPr/>
        <p:txBody>
          <a:bodyPr/>
          <a:lstStyle/>
          <a:p>
            <a:endParaRPr lang="zh-CN" altLang="en-US" smtClean="0"/>
          </a:p>
        </p:txBody>
      </p:sp>
      <p:pic>
        <p:nvPicPr>
          <p:cNvPr id="260099" name="Picture 2" descr="E:\课件\其他\热爱农药.jpg"/>
          <p:cNvPicPr>
            <a:picLocks noGrp="1" noChangeAspect="1" noChangeArrowheads="1"/>
          </p:cNvPicPr>
          <p:nvPr>
            <p:ph idx="1"/>
          </p:nvPr>
        </p:nvPicPr>
        <p:blipFill>
          <a:blip r:embed="rId2"/>
          <a:srcRect/>
          <a:stretch>
            <a:fillRect/>
          </a:stretch>
        </p:blipFill>
        <p:spPr>
          <a:xfrm>
            <a:off x="0" y="0"/>
            <a:ext cx="9144000" cy="6872288"/>
          </a:xfrm>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zh-CN" altLang="en-US"/>
          </a:p>
        </p:txBody>
      </p:sp>
      <p:pic>
        <p:nvPicPr>
          <p:cNvPr id="4" name="Picture 4" descr="景色8"/>
          <p:cNvPicPr>
            <a:picLocks noChangeAspect="1" noChangeArrowheads="1"/>
          </p:cNvPicPr>
          <p:nvPr/>
        </p:nvPicPr>
        <p:blipFill>
          <a:blip r:embed="rId2"/>
          <a:srcRect/>
          <a:stretch>
            <a:fillRect/>
          </a:stretch>
        </p:blipFill>
        <p:spPr bwMode="auto">
          <a:xfrm>
            <a:off x="0" y="-1588"/>
            <a:ext cx="9144000" cy="6859588"/>
          </a:xfrm>
          <a:prstGeom prst="rect">
            <a:avLst/>
          </a:prstGeom>
          <a:noFill/>
          <a:ln w="9525">
            <a:noFill/>
            <a:miter lim="800000"/>
            <a:headEnd/>
            <a:tailEnd/>
          </a:ln>
        </p:spPr>
      </p:pic>
      <p:sp>
        <p:nvSpPr>
          <p:cNvPr id="5" name="WordArt 7"/>
          <p:cNvSpPr>
            <a:spLocks noChangeArrowheads="1" noChangeShapeType="1" noTextEdit="1"/>
          </p:cNvSpPr>
          <p:nvPr/>
        </p:nvSpPr>
        <p:spPr bwMode="auto">
          <a:xfrm>
            <a:off x="642910" y="1285860"/>
            <a:ext cx="6408737" cy="3541713"/>
          </a:xfrm>
          <a:prstGeom prst="rect">
            <a:avLst/>
          </a:prstGeom>
        </p:spPr>
        <p:txBody>
          <a:bodyPr wrap="none" fromWordArt="1">
            <a:prstTxWarp prst="textSlantUp">
              <a:avLst>
                <a:gd name="adj" fmla="val 32056"/>
              </a:avLst>
            </a:prstTxWarp>
          </a:bodyPr>
          <a:lstStyle/>
          <a:p>
            <a:pPr algn="ctr"/>
            <a:r>
              <a:rPr lang="zh-CN" altLang="en-US" sz="3600" b="1"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华文行楷"/>
                <a:ea typeface="华文行楷"/>
              </a:rPr>
              <a:t>谢谢大家！</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SKIP" val="SKIP"/>
  <p:tag name="RNROPT" val="Picture 2052"/>
</p:tagLst>
</file>

<file path=ppt/theme/theme1.xml><?xml version="1.0" encoding="utf-8"?>
<a:theme xmlns:a="http://schemas.openxmlformats.org/drawingml/2006/main" name="星牌">
  <a:themeElements>
    <a:clrScheme name="1_主题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1_主题1">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主题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主题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主题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主题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主题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主题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主题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主题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主题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主题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主题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主题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主题1">
  <a:themeElements>
    <a:clrScheme name="2_主题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Office 经典">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跋涉">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主题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主题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主题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主题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主题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主题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主题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主题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主题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主题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主题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主题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主题1">
  <a:themeElements>
    <a:clrScheme name="2_主题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Office 经典">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跋涉">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主题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主题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主题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主题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主题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主题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主题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主题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主题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主题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主题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主题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主题1">
  <a:themeElements>
    <a:clrScheme name="2_主题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Office 经典">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跋涉">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主题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主题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主题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主题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主题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主题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主题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主题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主题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主题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主题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主题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主题1">
  <a:themeElements>
    <a:clrScheme name="2_主题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Office 经典">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跋涉">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主题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主题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主题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主题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主题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主题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主题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主题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主题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主题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主题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主题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2010年热带作物产品培训</Template>
  <TotalTime>1004</TotalTime>
  <Words>4042</Words>
  <Application>Microsoft Office PowerPoint</Application>
  <PresentationFormat>全屏显示(4:3)</PresentationFormat>
  <Paragraphs>294</Paragraphs>
  <Slides>68</Slides>
  <Notes>8</Notes>
  <HiddenSlides>0</HiddenSlides>
  <MMClips>0</MMClips>
  <ScaleCrop>false</ScaleCrop>
  <HeadingPairs>
    <vt:vector size="6" baseType="variant">
      <vt:variant>
        <vt:lpstr>主题</vt:lpstr>
      </vt:variant>
      <vt:variant>
        <vt:i4>5</vt:i4>
      </vt:variant>
      <vt:variant>
        <vt:lpstr>嵌入 OLE 服务器</vt:lpstr>
      </vt:variant>
      <vt:variant>
        <vt:i4>1</vt:i4>
      </vt:variant>
      <vt:variant>
        <vt:lpstr>幻灯片标题</vt:lpstr>
      </vt:variant>
      <vt:variant>
        <vt:i4>68</vt:i4>
      </vt:variant>
    </vt:vector>
  </HeadingPairs>
  <TitlesOfParts>
    <vt:vector size="74" baseType="lpstr">
      <vt:lpstr>星牌</vt:lpstr>
      <vt:lpstr>2_主题1</vt:lpstr>
      <vt:lpstr>3_主题1</vt:lpstr>
      <vt:lpstr>4_主题1</vt:lpstr>
      <vt:lpstr>5_主题1</vt:lpstr>
      <vt:lpstr>GALLERY</vt:lpstr>
      <vt:lpstr>农药基础知识培训</vt:lpstr>
      <vt:lpstr>什么是农药？</vt:lpstr>
      <vt:lpstr>农药、植保与人类</vt:lpstr>
      <vt:lpstr>农药、植保与人类</vt:lpstr>
      <vt:lpstr>农药、植保与人类</vt:lpstr>
      <vt:lpstr>农药的定义（中国）</vt:lpstr>
      <vt:lpstr>农药的定义（美国）</vt:lpstr>
      <vt:lpstr>农药的定义（国际）</vt:lpstr>
      <vt:lpstr>农药的价值</vt:lpstr>
      <vt:lpstr>农药基础知识</vt:lpstr>
      <vt:lpstr>农药的分类</vt:lpstr>
      <vt:lpstr>按来源分类：</vt:lpstr>
      <vt:lpstr>1、矿物源农药</vt:lpstr>
      <vt:lpstr>2、生物源农药：</vt:lpstr>
      <vt:lpstr>3、有机合成农药：</vt:lpstr>
      <vt:lpstr>按防治对象分类</vt:lpstr>
      <vt:lpstr>杀虫剂：</vt:lpstr>
      <vt:lpstr>杀虫剂</vt:lpstr>
      <vt:lpstr>杀螨剂：</vt:lpstr>
      <vt:lpstr>杀螨剂常见品种：</vt:lpstr>
      <vt:lpstr>杀菌剂</vt:lpstr>
      <vt:lpstr>杀菌剂主要品种</vt:lpstr>
      <vt:lpstr>杀线虫剂</vt:lpstr>
      <vt:lpstr>除草剂</vt:lpstr>
      <vt:lpstr>杀鼠剂</vt:lpstr>
      <vt:lpstr>植物生长调节剂</vt:lpstr>
      <vt:lpstr>按照作用方式分类</vt:lpstr>
      <vt:lpstr>杀虫剂进入昆虫体内的途径： 口腔、体壁、气门</vt:lpstr>
      <vt:lpstr>杀虫剂作用方式</vt:lpstr>
      <vt:lpstr>杀虫剂作用方式分类</vt:lpstr>
      <vt:lpstr>杀虫剂作用方式</vt:lpstr>
      <vt:lpstr>杀虫剂作用方式</vt:lpstr>
      <vt:lpstr>杀虫剂作用方式</vt:lpstr>
      <vt:lpstr>杀虫剂作用方式</vt:lpstr>
      <vt:lpstr>杀虫剂作用方式</vt:lpstr>
      <vt:lpstr>杀菌剂作用方式</vt:lpstr>
      <vt:lpstr>杀菌剂作用方式</vt:lpstr>
      <vt:lpstr>杀菌剂作用方式：</vt:lpstr>
      <vt:lpstr>除草剂按作用方式分类：</vt:lpstr>
      <vt:lpstr>除草剂按选择性分类：</vt:lpstr>
      <vt:lpstr>选择性除草剂 </vt:lpstr>
      <vt:lpstr>灭生性除草剂</vt:lpstr>
      <vt:lpstr>农药的剂型</vt:lpstr>
      <vt:lpstr>农药剂型的分类</vt:lpstr>
      <vt:lpstr>常规农药剂型</vt:lpstr>
      <vt:lpstr>幻灯片 46</vt:lpstr>
      <vt:lpstr>幻灯片 47</vt:lpstr>
      <vt:lpstr>常见剂型</vt:lpstr>
      <vt:lpstr>常见剂型</vt:lpstr>
      <vt:lpstr>常见剂型</vt:lpstr>
      <vt:lpstr>常见剂型</vt:lpstr>
      <vt:lpstr>常见剂型</vt:lpstr>
      <vt:lpstr>常见剂型</vt:lpstr>
      <vt:lpstr>常见剂型</vt:lpstr>
      <vt:lpstr>常见剂型</vt:lpstr>
      <vt:lpstr>农药毒性</vt:lpstr>
      <vt:lpstr>幻灯片 57</vt:lpstr>
      <vt:lpstr>农药中毒与解毒 </vt:lpstr>
      <vt:lpstr>农药商品名、通用名</vt:lpstr>
      <vt:lpstr>农药类别颜色标志 </vt:lpstr>
      <vt:lpstr>农药的使用</vt:lpstr>
      <vt:lpstr>3.配药的浓度</vt:lpstr>
      <vt:lpstr>3.配药的浓度</vt:lpstr>
      <vt:lpstr>二、喷雾操作</vt:lpstr>
      <vt:lpstr>影响农药药效的因素</vt:lpstr>
      <vt:lpstr>总结</vt:lpstr>
      <vt:lpstr>幻灯片 67</vt:lpstr>
      <vt:lpstr>幻灯片 68</vt:lpstr>
    </vt:vector>
  </TitlesOfParts>
  <Company>微软中国</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农药基础知识培训</dc:title>
  <dc:creator>微软用户</dc:creator>
  <cp:lastModifiedBy>微软用户</cp:lastModifiedBy>
  <cp:revision>149</cp:revision>
  <dcterms:created xsi:type="dcterms:W3CDTF">2010-01-18T01:16:27Z</dcterms:created>
  <dcterms:modified xsi:type="dcterms:W3CDTF">2010-01-20T07:35:15Z</dcterms:modified>
</cp:coreProperties>
</file>